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60" r:id="rId2"/>
    <p:sldId id="329" r:id="rId3"/>
    <p:sldId id="330" r:id="rId4"/>
    <p:sldId id="332" r:id="rId5"/>
    <p:sldId id="305" r:id="rId6"/>
    <p:sldId id="335" r:id="rId7"/>
    <p:sldId id="310" r:id="rId8"/>
    <p:sldId id="300" r:id="rId9"/>
    <p:sldId id="340" r:id="rId10"/>
    <p:sldId id="301" r:id="rId11"/>
    <p:sldId id="316" r:id="rId12"/>
    <p:sldId id="341" r:id="rId13"/>
    <p:sldId id="342" r:id="rId14"/>
    <p:sldId id="328" r:id="rId15"/>
    <p:sldId id="288" r:id="rId16"/>
    <p:sldId id="295" r:id="rId17"/>
    <p:sldId id="287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ECF7"/>
    <a:srgbClr val="018CA8"/>
    <a:srgbClr val="246056"/>
    <a:srgbClr val="E26D55"/>
    <a:srgbClr val="FF9409"/>
    <a:srgbClr val="9E211B"/>
    <a:srgbClr val="E3D2AE"/>
    <a:srgbClr val="C7020C"/>
    <a:srgbClr val="C91324"/>
    <a:srgbClr val="162F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46" autoAdjust="0"/>
    <p:restoredTop sz="92969" autoAdjust="0"/>
  </p:normalViewPr>
  <p:slideViewPr>
    <p:cSldViewPr snapToGrid="0">
      <p:cViewPr varScale="1">
        <p:scale>
          <a:sx n="84" d="100"/>
          <a:sy n="84" d="100"/>
        </p:scale>
        <p:origin x="91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BF430E03-33DF-4F62-B37D-C8B78989511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679E352-4F0B-4E64-BE62-84AAE52EFEA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0A4CED-B49A-4011-AD01-A3C1E7DFF708}" type="datetimeFigureOut">
              <a:rPr lang="zh-CN" altLang="en-US" smtClean="0"/>
              <a:t>2022/10/18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966CBC8-C02D-4DF8-8FB7-EE81976CD38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D5689EE-CD1E-4524-A368-78FFCC617D9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9E3B52-2308-41E4-94C1-17A8CFF5AA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5501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712B47-D11B-4646-AF12-4A661D24FAA2}" type="datetimeFigureOut">
              <a:rPr lang="zh-CN" altLang="en-US" smtClean="0"/>
              <a:t>2022/10/18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22AEDC-DB80-494F-943C-F131D8E001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819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B133CE02-8FDB-4125-AE99-8E064C9486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92" y="13383"/>
            <a:ext cx="12184216" cy="6856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4901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3_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72802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4_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51375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426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2DB621-444C-4E93-87C6-40B40CDD0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899901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799"/>
            <a:ext cx="3556000" cy="230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XXXX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XXXX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以及原创作者的利益，请勿复制、传播、销售，否则将承担法律责任！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XXXX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将对作品进行维权，按照传播下载次数进行十倍的索取赔偿！</a:t>
            </a:r>
          </a:p>
          <a:p>
            <a:r>
              <a:rPr lang="en-US" altLang="zh-CN" sz="599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1" r:id="rId5"/>
    <p:sldLayoutId id="2147483654" r:id="rId6"/>
  </p:sldLayoutIdLst>
  <p:txStyles>
    <p:titleStyle>
      <a:lvl1pPr algn="l" defTabSz="914380" rtl="0" eaLnBrk="1" latinLnBrk="0" hangingPunct="1">
        <a:lnSpc>
          <a:spcPct val="90000"/>
        </a:lnSpc>
        <a:spcBef>
          <a:spcPct val="0"/>
        </a:spcBef>
        <a:buNone/>
        <a:defRPr sz="44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5" indent="-228595" algn="l" defTabSz="914380" rtl="0" eaLnBrk="1" latinLnBrk="0" hangingPunct="1">
        <a:lnSpc>
          <a:spcPct val="90000"/>
        </a:lnSpc>
        <a:spcBef>
          <a:spcPts val="999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5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4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4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56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44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34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25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15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8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7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9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9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9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3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18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wmf"/><Relationship Id="rId2" Type="http://schemas.openxmlformats.org/officeDocument/2006/relationships/tags" Target="../tags/tag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0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3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4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4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3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E7F9EAF1-583D-46DA-9DEC-F7868FE3727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18CA8"/>
          </a:solidFill>
          <a:ln>
            <a:solidFill>
              <a:srgbClr val="018C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形 25">
            <a:extLst>
              <a:ext uri="{FF2B5EF4-FFF2-40B4-BE49-F238E27FC236}">
                <a16:creationId xmlns:a16="http://schemas.microsoft.com/office/drawing/2014/main" id="{7E8AAC3E-573E-6872-8080-05E741856A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5852" r="16973" b="33261"/>
          <a:stretch/>
        </p:blipFill>
        <p:spPr>
          <a:xfrm>
            <a:off x="10070438" y="-1"/>
            <a:ext cx="2121562" cy="1300295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AE1BFAA3-914D-E673-9DFE-41DF2C17F95C}"/>
              </a:ext>
            </a:extLst>
          </p:cNvPr>
          <p:cNvSpPr/>
          <p:nvPr/>
        </p:nvSpPr>
        <p:spPr>
          <a:xfrm>
            <a:off x="0" y="1300294"/>
            <a:ext cx="12192000" cy="349658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B2F0DDCE-B5EA-438D-B2AC-DD992F1463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4458" y="2059308"/>
            <a:ext cx="9036342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dist" fontAlgn="base"/>
            <a:r>
              <a:rPr lang="en-US" altLang="zh-CN" sz="4500" b="1" dirty="0">
                <a:solidFill>
                  <a:srgbClr val="018CA8"/>
                </a:solidFill>
                <a:latin typeface="Microsoft YaHei" charset="-122"/>
                <a:ea typeface="Microsoft YaHei" charset="-122"/>
                <a:cs typeface="Microsoft YaHei" charset="-122"/>
              </a:rPr>
              <a:t>2023</a:t>
            </a:r>
            <a:r>
              <a:rPr lang="zh-CN" altLang="en-US" sz="4500" b="1" dirty="0">
                <a:solidFill>
                  <a:srgbClr val="018CA8"/>
                </a:solidFill>
                <a:latin typeface="Microsoft YaHei" charset="-122"/>
                <a:ea typeface="Microsoft YaHei" charset="-122"/>
                <a:cs typeface="Microsoft YaHei" charset="-122"/>
              </a:rPr>
              <a:t>届高三数学周考试卷讲评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447D9B36-A2C1-47F6-B4C7-7C16694A6203}"/>
              </a:ext>
            </a:extLst>
          </p:cNvPr>
          <p:cNvCxnSpPr>
            <a:cxnSpLocks/>
          </p:cNvCxnSpPr>
          <p:nvPr/>
        </p:nvCxnSpPr>
        <p:spPr>
          <a:xfrm>
            <a:off x="1305884" y="3400184"/>
            <a:ext cx="4832058" cy="0"/>
          </a:xfrm>
          <a:prstGeom prst="line">
            <a:avLst/>
          </a:prstGeom>
          <a:ln w="19050">
            <a:solidFill>
              <a:srgbClr val="018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6">
            <a:extLst>
              <a:ext uri="{FF2B5EF4-FFF2-40B4-BE49-F238E27FC236}">
                <a16:creationId xmlns:a16="http://schemas.microsoft.com/office/drawing/2014/main" id="{13E8AE98-13C3-B6C4-B2DC-22CEA83B66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4458" y="2844138"/>
            <a:ext cx="496348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fontAlgn="base"/>
            <a:r>
              <a:rPr lang="en-US" altLang="zh-CN" sz="2000" dirty="0">
                <a:solidFill>
                  <a:srgbClr val="018CA8"/>
                </a:solidFill>
                <a:latin typeface="Microsoft YaHei" charset="-122"/>
                <a:ea typeface="Microsoft YaHei" charset="-122"/>
                <a:cs typeface="Microsoft YaHei" charset="-122"/>
              </a:rPr>
              <a:t>Presentation Template</a:t>
            </a:r>
            <a:endParaRPr lang="zh-CN" altLang="en-US" sz="2000" dirty="0">
              <a:solidFill>
                <a:srgbClr val="018CA8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pic>
        <p:nvPicPr>
          <p:cNvPr id="9" name="图形 8">
            <a:extLst>
              <a:ext uri="{FF2B5EF4-FFF2-40B4-BE49-F238E27FC236}">
                <a16:creationId xmlns:a16="http://schemas.microsoft.com/office/drawing/2014/main" id="{44FD6724-D606-90DD-97FA-087D3906E4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74459" y="381046"/>
            <a:ext cx="2419350" cy="457200"/>
          </a:xfrm>
          <a:prstGeom prst="rect">
            <a:avLst/>
          </a:prstGeom>
        </p:spPr>
      </p:pic>
      <p:pic>
        <p:nvPicPr>
          <p:cNvPr id="24" name="图形 23">
            <a:extLst>
              <a:ext uri="{FF2B5EF4-FFF2-40B4-BE49-F238E27FC236}">
                <a16:creationId xmlns:a16="http://schemas.microsoft.com/office/drawing/2014/main" id="{4350B713-53F6-6F85-B0CE-F97275B7CA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123803" y="5889772"/>
            <a:ext cx="544584" cy="544584"/>
          </a:xfrm>
          <a:prstGeom prst="rect">
            <a:avLst/>
          </a:prstGeom>
        </p:spPr>
      </p:pic>
      <p:pic>
        <p:nvPicPr>
          <p:cNvPr id="11" name="图形 10">
            <a:extLst>
              <a:ext uri="{FF2B5EF4-FFF2-40B4-BE49-F238E27FC236}">
                <a16:creationId xmlns:a16="http://schemas.microsoft.com/office/drawing/2014/main" id="{52ECAF77-7200-A529-368C-7F16EAD7609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215155" y="3864510"/>
            <a:ext cx="6897790" cy="112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693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DE1C9ED-C5EF-7359-C56D-CE8FF5A7B687}"/>
              </a:ext>
            </a:extLst>
          </p:cNvPr>
          <p:cNvSpPr txBox="1"/>
          <p:nvPr/>
        </p:nvSpPr>
        <p:spPr>
          <a:xfrm>
            <a:off x="440690" y="236855"/>
            <a:ext cx="346964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056F11"/>
                </a:solidFill>
                <a:latin typeface="微软雅黑" panose="020B0503020204020204" charset="-122"/>
                <a:ea typeface="微软雅黑" panose="020B0503020204020204" charset="-122"/>
              </a:rPr>
              <a:t>一、考情分析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6510637-C231-BD8F-EFBE-D62CC93D3465}"/>
              </a:ext>
            </a:extLst>
          </p:cNvPr>
          <p:cNvSpPr txBox="1"/>
          <p:nvPr/>
        </p:nvSpPr>
        <p:spPr>
          <a:xfrm>
            <a:off x="626428" y="1256030"/>
            <a:ext cx="4259262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、基本情况</a:t>
            </a:r>
          </a:p>
        </p:txBody>
      </p:sp>
      <p:graphicFrame>
        <p:nvGraphicFramePr>
          <p:cNvPr id="4" name="内容占位符 6167">
            <a:extLst>
              <a:ext uri="{FF2B5EF4-FFF2-40B4-BE49-F238E27FC236}">
                <a16:creationId xmlns:a16="http://schemas.microsoft.com/office/drawing/2014/main" id="{8D50C921-DF5B-0156-1AC4-0FE7D3BD13D1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11897544"/>
              </p:ext>
            </p:extLst>
          </p:nvPr>
        </p:nvGraphicFramePr>
        <p:xfrm>
          <a:off x="291147" y="4325620"/>
          <a:ext cx="11217910" cy="1899285"/>
        </p:xfrm>
        <a:graphic>
          <a:graphicData uri="http://schemas.openxmlformats.org/drawingml/2006/table">
            <a:tbl>
              <a:tblPr/>
              <a:tblGrid>
                <a:gridCol w="2124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99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07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49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322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185545">
                <a:tc>
                  <a:txBody>
                    <a:bodyPr/>
                    <a:lstStyle/>
                    <a:p>
                      <a:pPr marL="0" lvl="0" indent="0" algn="ctr" font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3600" b="1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120-150</a:t>
                      </a:r>
                    </a:p>
                  </a:txBody>
                  <a:tcPr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font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3600" b="1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110-119</a:t>
                      </a: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font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3600" b="1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100-109</a:t>
                      </a: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font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3600" b="1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90-99</a:t>
                      </a: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font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3600" b="1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60-89</a:t>
                      </a: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font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3200" b="1" dirty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0-59</a:t>
                      </a:r>
                      <a:endParaRPr lang="zh-CN" altLang="en-US" sz="3200" b="1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3740">
                <a:tc>
                  <a:txBody>
                    <a:bodyPr/>
                    <a:lstStyle/>
                    <a:p>
                      <a:pPr marL="0" lvl="0" indent="0" algn="ctr" font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4000" b="1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r>
                        <a:rPr lang="en-US" altLang="zh-CN" sz="3600" b="1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人</a:t>
                      </a:r>
                      <a:endParaRPr lang="zh-CN" altLang="en-US" sz="4000" b="1" dirty="0"/>
                    </a:p>
                  </a:txBody>
                  <a:tcPr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font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4000" b="1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r>
                        <a:rPr lang="en-US" altLang="zh-CN" sz="4000" b="1" dirty="0"/>
                        <a:t>人</a:t>
                      </a:r>
                      <a:endParaRPr lang="zh-CN" altLang="en-US" sz="4000" b="1" dirty="0"/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font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4000" b="1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15</a:t>
                      </a:r>
                      <a:r>
                        <a:rPr lang="zh-CN" altLang="en-US" sz="4000" b="1" dirty="0"/>
                        <a:t>人</a:t>
                      </a: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font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4000" b="1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8</a:t>
                      </a:r>
                      <a:r>
                        <a:rPr lang="zh-CN" altLang="en-US" sz="4000" b="1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人</a:t>
                      </a: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font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4000" b="1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17</a:t>
                      </a:r>
                      <a:r>
                        <a:rPr lang="zh-CN" altLang="en-US" sz="4000" b="1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人</a:t>
                      </a: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font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4000" b="1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7</a:t>
                      </a:r>
                      <a:r>
                        <a:rPr lang="zh-CN" altLang="en-US" sz="4000" b="1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人</a:t>
                      </a:r>
                      <a:endParaRPr lang="zh-CN" altLang="en-US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B31DED18-F2B9-CFB5-9BB5-1A10840CA370}"/>
              </a:ext>
            </a:extLst>
          </p:cNvPr>
          <p:cNvGraphicFramePr/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2157613"/>
              </p:ext>
            </p:extLst>
          </p:nvPr>
        </p:nvGraphicFramePr>
        <p:xfrm>
          <a:off x="295592" y="2000250"/>
          <a:ext cx="11087100" cy="20046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00647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8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考生数</a:t>
                      </a:r>
                      <a:endParaRPr lang="zh-CN" altLang="en-US" sz="28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8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总分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8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年平分</a:t>
                      </a:r>
                      <a:endParaRPr lang="zh-CN" altLang="en-US" sz="28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8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班平分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8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最高分</a:t>
                      </a:r>
                      <a:endParaRPr lang="zh-CN" altLang="en-US" sz="28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8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最低分</a:t>
                      </a:r>
                      <a:endParaRPr lang="zh-CN" altLang="en-US" sz="28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800" b="1" dirty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标准差</a:t>
                      </a:r>
                      <a:endParaRPr lang="zh-CN" altLang="en-US" sz="2800" b="1" dirty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8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难度</a:t>
                      </a:r>
                      <a:endParaRPr lang="zh-CN" altLang="en-US" sz="28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8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区分度</a:t>
                      </a:r>
                      <a:endParaRPr lang="zh-CN" altLang="en-US" sz="28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822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0" dirty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57</a:t>
                      </a:r>
                      <a:endParaRPr lang="en-US" altLang="en-US" sz="2800" b="0" dirty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150</a:t>
                      </a:r>
                      <a:endParaRPr lang="en-US" altLang="en-US" sz="2800" b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0" dirty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93.16</a:t>
                      </a:r>
                      <a:endParaRPr lang="en-US" altLang="en-US" sz="2800" b="0" dirty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dirty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90.04</a:t>
                      </a:r>
                      <a:endParaRPr lang="en-US" altLang="en-US" sz="2800" b="0" dirty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0" dirty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126</a:t>
                      </a:r>
                      <a:endParaRPr lang="en-US" altLang="en-US" sz="2800" b="0" dirty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2800" b="0" dirty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35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0" dirty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16.05</a:t>
                      </a:r>
                      <a:endParaRPr lang="en-US" altLang="en-US" sz="2800" b="0" dirty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0" dirty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0.62</a:t>
                      </a:r>
                      <a:endParaRPr lang="en-US" altLang="en-US" sz="2800" b="0" dirty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0" dirty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0.34</a:t>
                      </a:r>
                      <a:endParaRPr lang="en-US" altLang="en-US" sz="2800" b="0" dirty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5004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>
            <a:extLst>
              <a:ext uri="{FF2B5EF4-FFF2-40B4-BE49-F238E27FC236}">
                <a16:creationId xmlns:a16="http://schemas.microsoft.com/office/drawing/2014/main" id="{9A2CA3EF-CD42-D1A3-F881-A39C7B70A77E}"/>
              </a:ext>
            </a:extLst>
          </p:cNvPr>
          <p:cNvSpPr txBox="1"/>
          <p:nvPr/>
        </p:nvSpPr>
        <p:spPr>
          <a:xfrm>
            <a:off x="760413" y="535940"/>
            <a:ext cx="4259262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2、每题情况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3D796B55-D7D6-930E-0820-3201B491AE2B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67145619"/>
              </p:ext>
            </p:extLst>
          </p:nvPr>
        </p:nvGraphicFramePr>
        <p:xfrm>
          <a:off x="761683" y="1391285"/>
          <a:ext cx="9344025" cy="139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4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8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楷体" panose="02010609060101010101" charset="-122"/>
                        </a:rPr>
                        <a:t>题号</a:t>
                      </a:r>
                      <a:endParaRPr lang="en-US" altLang="en-US" sz="2800" b="1">
                        <a:solidFill>
                          <a:srgbClr val="000000"/>
                        </a:solidFill>
                        <a:latin typeface="楷体" panose="02010609060101010101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000000"/>
                          </a:solidFill>
                          <a:latin typeface="楷体" panose="02010609060101010101" charset="-122"/>
                        </a:rPr>
                        <a:t>1</a:t>
                      </a:r>
                      <a:endParaRPr lang="en-US" altLang="en-US" sz="2800" b="1">
                        <a:solidFill>
                          <a:srgbClr val="000000"/>
                        </a:solidFill>
                        <a:latin typeface="楷体" panose="02010609060101010101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000000"/>
                          </a:solidFill>
                          <a:latin typeface="楷体" panose="02010609060101010101" charset="-122"/>
                        </a:rPr>
                        <a:t>2</a:t>
                      </a:r>
                      <a:endParaRPr lang="en-US" altLang="en-US" sz="2800" b="1">
                        <a:solidFill>
                          <a:srgbClr val="000000"/>
                        </a:solidFill>
                        <a:latin typeface="楷体" panose="02010609060101010101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楷体" panose="02010609060101010101" charset="-122"/>
                        </a:rPr>
                        <a:t>3</a:t>
                      </a:r>
                      <a:endParaRPr lang="en-US" altLang="en-US" sz="2800" b="1" dirty="0">
                        <a:solidFill>
                          <a:srgbClr val="000000"/>
                        </a:solidFill>
                        <a:latin typeface="楷体" panose="02010609060101010101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000000"/>
                          </a:solidFill>
                          <a:latin typeface="楷体" panose="02010609060101010101" charset="-122"/>
                        </a:rPr>
                        <a:t>4</a:t>
                      </a:r>
                      <a:endParaRPr lang="en-US" altLang="en-US" sz="2800" b="1">
                        <a:solidFill>
                          <a:srgbClr val="000000"/>
                        </a:solidFill>
                        <a:latin typeface="楷体" panose="02010609060101010101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 dirty="0">
                          <a:solidFill>
                            <a:srgbClr val="FF0000"/>
                          </a:solidFill>
                          <a:latin typeface="楷体" panose="02010609060101010101" charset="-122"/>
                        </a:rPr>
                        <a:t>5</a:t>
                      </a:r>
                      <a:endParaRPr lang="en-US" altLang="en-US" sz="2800" b="1" dirty="0">
                        <a:solidFill>
                          <a:srgbClr val="FF0000"/>
                        </a:solidFill>
                        <a:latin typeface="楷体" panose="02010609060101010101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000000"/>
                          </a:solidFill>
                          <a:latin typeface="楷体" panose="02010609060101010101" charset="-122"/>
                        </a:rPr>
                        <a:t>6</a:t>
                      </a:r>
                      <a:endParaRPr lang="en-US" altLang="en-US" sz="2800" b="1">
                        <a:solidFill>
                          <a:srgbClr val="000000"/>
                        </a:solidFill>
                        <a:latin typeface="楷体" panose="02010609060101010101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000000"/>
                          </a:solidFill>
                          <a:latin typeface="楷体" panose="02010609060101010101" charset="-122"/>
                        </a:rPr>
                        <a:t>7</a:t>
                      </a:r>
                      <a:endParaRPr lang="en-US" altLang="en-US" sz="2800" b="1">
                        <a:solidFill>
                          <a:srgbClr val="000000"/>
                        </a:solidFill>
                        <a:latin typeface="楷体" panose="02010609060101010101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 dirty="0">
                          <a:solidFill>
                            <a:srgbClr val="FF0000"/>
                          </a:solidFill>
                          <a:latin typeface="楷体" panose="02010609060101010101" charset="-122"/>
                        </a:rPr>
                        <a:t>8</a:t>
                      </a:r>
                      <a:endParaRPr lang="en-US" altLang="en-US" sz="2800" b="1" dirty="0">
                        <a:solidFill>
                          <a:srgbClr val="FF0000"/>
                        </a:solidFill>
                        <a:latin typeface="楷体" panose="02010609060101010101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000000"/>
                          </a:solidFill>
                          <a:latin typeface="楷体" panose="02010609060101010101" charset="-122"/>
                        </a:rPr>
                        <a:t>13</a:t>
                      </a:r>
                      <a:endParaRPr lang="en-US" altLang="en-US" sz="2800" b="1">
                        <a:solidFill>
                          <a:srgbClr val="000000"/>
                        </a:solidFill>
                        <a:latin typeface="楷体" panose="02010609060101010101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000000"/>
                          </a:solidFill>
                          <a:latin typeface="楷体" panose="02010609060101010101" charset="-122"/>
                        </a:rPr>
                        <a:t>14</a:t>
                      </a:r>
                      <a:endParaRPr lang="en-US" altLang="en-US" sz="2800" b="1">
                        <a:solidFill>
                          <a:srgbClr val="000000"/>
                        </a:solidFill>
                        <a:latin typeface="楷体" panose="02010609060101010101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000000"/>
                          </a:solidFill>
                          <a:latin typeface="楷体" panose="02010609060101010101" charset="-122"/>
                        </a:rPr>
                        <a:t>15</a:t>
                      </a:r>
                      <a:endParaRPr lang="en-US" altLang="en-US" sz="2800" b="1">
                        <a:solidFill>
                          <a:srgbClr val="000000"/>
                        </a:solidFill>
                        <a:latin typeface="楷体" panose="02010609060101010101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FF0000"/>
                          </a:solidFill>
                          <a:latin typeface="楷体" panose="02010609060101010101" charset="-122"/>
                        </a:rPr>
                        <a:t>16</a:t>
                      </a:r>
                      <a:endParaRPr lang="en-US" altLang="en-US" sz="2800" b="1">
                        <a:solidFill>
                          <a:srgbClr val="FF0000"/>
                        </a:solidFill>
                        <a:latin typeface="楷体" panose="02010609060101010101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170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8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楷体" panose="02010609060101010101" charset="-122"/>
                        </a:rPr>
                        <a:t>做</a:t>
                      </a:r>
                      <a:r>
                        <a:rPr lang="en-US" sz="2800" b="1">
                          <a:solidFill>
                            <a:srgbClr val="FF0000"/>
                          </a:solidFill>
                          <a:latin typeface="楷体" panose="02010609060101010101" charset="-122"/>
                        </a:rPr>
                        <a:t>错</a:t>
                      </a:r>
                    </a:p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000000"/>
                          </a:solidFill>
                          <a:latin typeface="楷体" panose="02010609060101010101" charset="-122"/>
                        </a:rPr>
                        <a:t>人数</a:t>
                      </a:r>
                      <a:endParaRPr lang="en-US" altLang="en-US" sz="2800" b="1">
                        <a:solidFill>
                          <a:srgbClr val="000000"/>
                        </a:solidFill>
                        <a:latin typeface="楷体" panose="02010609060101010101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2800" b="0" dirty="0">
                          <a:solidFill>
                            <a:srgbClr val="000000"/>
                          </a:solidFill>
                          <a:latin typeface="楷体" panose="02010609060101010101" charset="-122"/>
                        </a:rPr>
                        <a:t>2</a:t>
                      </a:r>
                    </a:p>
                  </a:txBody>
                  <a:tcPr marL="12700" marR="12700" marT="1270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2800" b="0" dirty="0">
                          <a:solidFill>
                            <a:srgbClr val="000000"/>
                          </a:solidFill>
                          <a:latin typeface="楷体" panose="02010609060101010101" charset="-122"/>
                        </a:rPr>
                        <a:t>1</a:t>
                      </a:r>
                    </a:p>
                  </a:txBody>
                  <a:tcPr marL="12700" marR="12700" marT="1270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2800" b="0" dirty="0">
                          <a:solidFill>
                            <a:srgbClr val="000000"/>
                          </a:solidFill>
                          <a:latin typeface="楷体" panose="02010609060101010101" charset="-122"/>
                        </a:rPr>
                        <a:t>6</a:t>
                      </a:r>
                    </a:p>
                  </a:txBody>
                  <a:tcPr marL="12700" marR="12700" marT="1270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2800" b="0" dirty="0">
                          <a:solidFill>
                            <a:srgbClr val="000000"/>
                          </a:solidFill>
                          <a:latin typeface="楷体" panose="02010609060101010101" charset="-122"/>
                        </a:rPr>
                        <a:t>10</a:t>
                      </a:r>
                    </a:p>
                  </a:txBody>
                  <a:tcPr marL="12700" marR="12700" marT="1270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2800" b="1" dirty="0">
                          <a:solidFill>
                            <a:srgbClr val="FF0000"/>
                          </a:solidFill>
                          <a:latin typeface="楷体" panose="02010609060101010101" charset="-122"/>
                        </a:rPr>
                        <a:t>49</a:t>
                      </a:r>
                    </a:p>
                  </a:txBody>
                  <a:tcPr marL="12700" marR="12700" marT="1270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2800" b="0" dirty="0">
                          <a:solidFill>
                            <a:srgbClr val="000000"/>
                          </a:solidFill>
                          <a:latin typeface="楷体" panose="02010609060101010101" charset="-122"/>
                        </a:rPr>
                        <a:t>17</a:t>
                      </a:r>
                    </a:p>
                  </a:txBody>
                  <a:tcPr marL="12700" marR="12700" marT="1270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2800" b="0" dirty="0">
                          <a:solidFill>
                            <a:srgbClr val="000000"/>
                          </a:solidFill>
                          <a:latin typeface="楷体" panose="02010609060101010101" charset="-122"/>
                        </a:rPr>
                        <a:t>15</a:t>
                      </a:r>
                    </a:p>
                  </a:txBody>
                  <a:tcPr marL="12700" marR="12700" marT="1270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2800" b="1" dirty="0">
                          <a:solidFill>
                            <a:srgbClr val="FF0000"/>
                          </a:solidFill>
                          <a:latin typeface="楷体" panose="02010609060101010101" charset="-122"/>
                        </a:rPr>
                        <a:t>31</a:t>
                      </a:r>
                    </a:p>
                  </a:txBody>
                  <a:tcPr marL="12700" marR="12700" marT="1270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2800" b="0" dirty="0">
                          <a:solidFill>
                            <a:srgbClr val="000000"/>
                          </a:solidFill>
                          <a:latin typeface="楷体" panose="02010609060101010101" charset="-122"/>
                        </a:rPr>
                        <a:t>1</a:t>
                      </a:r>
                    </a:p>
                  </a:txBody>
                  <a:tcPr marL="12700" marR="12700" marT="1270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2800" b="0" dirty="0">
                          <a:solidFill>
                            <a:srgbClr val="000000"/>
                          </a:solidFill>
                          <a:latin typeface="楷体" panose="02010609060101010101" charset="-122"/>
                        </a:rPr>
                        <a:t>26</a:t>
                      </a:r>
                    </a:p>
                  </a:txBody>
                  <a:tcPr marL="12700" marR="12700" marT="1270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2800" b="0" dirty="0">
                          <a:solidFill>
                            <a:srgbClr val="000000"/>
                          </a:solidFill>
                          <a:latin typeface="楷体" panose="02010609060101010101" charset="-122"/>
                        </a:rPr>
                        <a:t>20</a:t>
                      </a:r>
                    </a:p>
                  </a:txBody>
                  <a:tcPr marL="12700" marR="12700" marT="1270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2800" b="1" dirty="0">
                          <a:solidFill>
                            <a:srgbClr val="FF0000"/>
                          </a:solidFill>
                          <a:latin typeface="楷体" panose="02010609060101010101" charset="-122"/>
                        </a:rPr>
                        <a:t>53</a:t>
                      </a:r>
                    </a:p>
                  </a:txBody>
                  <a:tcPr marL="12700" marR="12700" marT="1270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71EE88FF-B22C-EA11-D7B9-3D7BC8396384}"/>
              </a:ext>
            </a:extLst>
          </p:cNvPr>
          <p:cNvGraphicFramePr/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53202401"/>
              </p:ext>
            </p:extLst>
          </p:nvPr>
        </p:nvGraphicFramePr>
        <p:xfrm>
          <a:off x="760413" y="3121025"/>
          <a:ext cx="9344025" cy="1882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4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48514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8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楷体" panose="02010609060101010101" charset="-122"/>
                        </a:rPr>
                        <a:t>题号</a:t>
                      </a:r>
                      <a:endParaRPr lang="en-US" altLang="en-US" sz="2800" b="1">
                        <a:solidFill>
                          <a:srgbClr val="000000"/>
                        </a:solidFill>
                        <a:latin typeface="楷体" panose="02010609060101010101" charset="-122"/>
                      </a:endParaRPr>
                    </a:p>
                  </a:txBody>
                  <a:tcPr marL="12700" marR="12700" marT="1270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chemeClr val="tx1"/>
                          </a:solidFill>
                          <a:latin typeface="楷体" panose="02010609060101010101" charset="-122"/>
                        </a:rPr>
                        <a:t>9</a:t>
                      </a:r>
                      <a:endParaRPr lang="en-US" altLang="en-US" sz="2800" b="1">
                        <a:solidFill>
                          <a:schemeClr val="tx1"/>
                        </a:solidFill>
                        <a:latin typeface="楷体" panose="02010609060101010101" charset="-122"/>
                      </a:endParaRPr>
                    </a:p>
                  </a:txBody>
                  <a:tcPr marL="12700" marR="12700" marT="1270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FF0000"/>
                          </a:solidFill>
                          <a:latin typeface="楷体" panose="02010609060101010101" charset="-122"/>
                        </a:rPr>
                        <a:t>10</a:t>
                      </a:r>
                      <a:endParaRPr lang="en-US" altLang="en-US" sz="2800" b="1">
                        <a:solidFill>
                          <a:srgbClr val="FF0000"/>
                        </a:solidFill>
                        <a:latin typeface="楷体" panose="02010609060101010101" charset="-122"/>
                      </a:endParaRPr>
                    </a:p>
                  </a:txBody>
                  <a:tcPr marL="12700" marR="12700" marT="1270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000000"/>
                          </a:solidFill>
                          <a:latin typeface="楷体" panose="02010609060101010101" charset="-122"/>
                        </a:rPr>
                        <a:t>11</a:t>
                      </a:r>
                      <a:endParaRPr lang="en-US" altLang="en-US" sz="2800" b="1">
                        <a:solidFill>
                          <a:srgbClr val="000000"/>
                        </a:solidFill>
                        <a:latin typeface="楷体" panose="02010609060101010101" charset="-122"/>
                      </a:endParaRPr>
                    </a:p>
                  </a:txBody>
                  <a:tcPr marL="12700" marR="12700" marT="1270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FF0000"/>
                          </a:solidFill>
                          <a:latin typeface="楷体" panose="02010609060101010101" charset="-122"/>
                        </a:rPr>
                        <a:t>12</a:t>
                      </a:r>
                      <a:endParaRPr lang="en-US" altLang="en-US" sz="2800" b="1">
                        <a:solidFill>
                          <a:srgbClr val="FF0000"/>
                        </a:solidFill>
                        <a:latin typeface="楷体" panose="02010609060101010101" charset="-122"/>
                      </a:endParaRPr>
                    </a:p>
                  </a:txBody>
                  <a:tcPr marL="12700" marR="12700" marT="1270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5140"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28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楷体" panose="02010609060101010101" charset="-122"/>
                        </a:rPr>
                        <a:t>得分</a:t>
                      </a:r>
                    </a:p>
                  </a:txBody>
                  <a:tcPr marL="12700" marR="12700" marT="1270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chemeClr val="tx1"/>
                          </a:solidFill>
                          <a:latin typeface="楷体" panose="02010609060101010101" charset="-122"/>
                        </a:rPr>
                        <a:t>0</a:t>
                      </a:r>
                      <a:endParaRPr lang="en-US" altLang="en-US" sz="2800" b="1">
                        <a:solidFill>
                          <a:schemeClr val="tx1"/>
                        </a:solidFill>
                        <a:latin typeface="楷体" panose="02010609060101010101" charset="-122"/>
                      </a:endParaRPr>
                    </a:p>
                  </a:txBody>
                  <a:tcPr marL="12700" marR="12700" marT="1270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2800" b="1" dirty="0">
                          <a:solidFill>
                            <a:schemeClr val="tx1"/>
                          </a:solidFill>
                          <a:latin typeface="楷体" panose="02010609060101010101" charset="-122"/>
                        </a:rPr>
                        <a:t>2</a:t>
                      </a:r>
                    </a:p>
                  </a:txBody>
                  <a:tcPr marL="12700" marR="12700" marT="1270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楷体" panose="02010609060101010101" charset="-122"/>
                        </a:rPr>
                        <a:t>5</a:t>
                      </a:r>
                      <a:endParaRPr lang="en-US" altLang="en-US" sz="2800" b="1" dirty="0">
                        <a:solidFill>
                          <a:schemeClr val="tx1"/>
                        </a:solidFill>
                        <a:latin typeface="楷体" panose="02010609060101010101" charset="-122"/>
                      </a:endParaRPr>
                    </a:p>
                  </a:txBody>
                  <a:tcPr marL="12700" marR="12700" marT="1270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FF0000"/>
                          </a:solidFill>
                          <a:latin typeface="楷体" panose="02010609060101010101" charset="-122"/>
                        </a:rPr>
                        <a:t>0</a:t>
                      </a:r>
                      <a:endParaRPr lang="en-US" altLang="en-US" sz="2800" b="1">
                        <a:solidFill>
                          <a:srgbClr val="FF0000"/>
                        </a:solidFill>
                        <a:latin typeface="楷体" panose="02010609060101010101" charset="-122"/>
                      </a:endParaRPr>
                    </a:p>
                  </a:txBody>
                  <a:tcPr marL="12700" marR="12700" marT="1270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2800" b="1" dirty="0">
                          <a:solidFill>
                            <a:srgbClr val="FF0000"/>
                          </a:solidFill>
                          <a:latin typeface="楷体" panose="02010609060101010101" charset="-122"/>
                        </a:rPr>
                        <a:t>2</a:t>
                      </a:r>
                    </a:p>
                  </a:txBody>
                  <a:tcPr marL="12700" marR="12700" marT="1270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FF0000"/>
                          </a:solidFill>
                          <a:latin typeface="楷体" panose="02010609060101010101" charset="-122"/>
                        </a:rPr>
                        <a:t>5</a:t>
                      </a:r>
                      <a:endParaRPr lang="en-US" altLang="en-US" sz="2800" b="1">
                        <a:solidFill>
                          <a:srgbClr val="FF0000"/>
                        </a:solidFill>
                        <a:latin typeface="楷体" panose="02010609060101010101" charset="-122"/>
                      </a:endParaRPr>
                    </a:p>
                  </a:txBody>
                  <a:tcPr marL="12700" marR="12700" marT="1270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000000"/>
                          </a:solidFill>
                          <a:latin typeface="楷体" panose="02010609060101010101" charset="-122"/>
                        </a:rPr>
                        <a:t>0</a:t>
                      </a:r>
                      <a:endParaRPr lang="en-US" altLang="en-US" sz="2800" b="1">
                        <a:solidFill>
                          <a:srgbClr val="000000"/>
                        </a:solidFill>
                        <a:latin typeface="楷体" panose="02010609060101010101" charset="-122"/>
                      </a:endParaRPr>
                    </a:p>
                  </a:txBody>
                  <a:tcPr marL="12700" marR="12700" marT="1270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2800" b="1" dirty="0">
                          <a:solidFill>
                            <a:srgbClr val="000000"/>
                          </a:solidFill>
                          <a:latin typeface="楷体" panose="02010609060101010101" charset="-122"/>
                        </a:rPr>
                        <a:t>2</a:t>
                      </a:r>
                    </a:p>
                  </a:txBody>
                  <a:tcPr marL="12700" marR="12700" marT="1270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000000"/>
                          </a:solidFill>
                          <a:latin typeface="楷体" panose="02010609060101010101" charset="-122"/>
                        </a:rPr>
                        <a:t>5</a:t>
                      </a:r>
                      <a:endParaRPr lang="en-US" altLang="en-US" sz="2800" b="1">
                        <a:solidFill>
                          <a:srgbClr val="000000"/>
                        </a:solidFill>
                        <a:latin typeface="楷体" panose="02010609060101010101" charset="-122"/>
                      </a:endParaRPr>
                    </a:p>
                  </a:txBody>
                  <a:tcPr marL="12700" marR="12700" marT="1270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FF0000"/>
                          </a:solidFill>
                          <a:latin typeface="楷体" panose="02010609060101010101" charset="-122"/>
                        </a:rPr>
                        <a:t>0</a:t>
                      </a:r>
                      <a:endParaRPr lang="en-US" altLang="en-US" sz="2800" b="1">
                        <a:solidFill>
                          <a:srgbClr val="FF0000"/>
                        </a:solidFill>
                        <a:latin typeface="楷体" panose="02010609060101010101" charset="-122"/>
                      </a:endParaRPr>
                    </a:p>
                  </a:txBody>
                  <a:tcPr marL="12700" marR="12700" marT="1270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2800" b="1" dirty="0">
                          <a:solidFill>
                            <a:srgbClr val="FF0000"/>
                          </a:solidFill>
                          <a:latin typeface="楷体" panose="02010609060101010101" charset="-122"/>
                        </a:rPr>
                        <a:t>2</a:t>
                      </a:r>
                    </a:p>
                  </a:txBody>
                  <a:tcPr marL="12700" marR="12700" marT="1270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FF0000"/>
                          </a:solidFill>
                          <a:latin typeface="楷体" panose="02010609060101010101" charset="-122"/>
                        </a:rPr>
                        <a:t>5</a:t>
                      </a:r>
                      <a:endParaRPr lang="en-US" altLang="en-US" sz="2800" b="1">
                        <a:solidFill>
                          <a:srgbClr val="FF0000"/>
                        </a:solidFill>
                        <a:latin typeface="楷体" panose="02010609060101010101" charset="-122"/>
                      </a:endParaRPr>
                    </a:p>
                  </a:txBody>
                  <a:tcPr marL="12700" marR="12700" marT="1270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1860"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28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楷体" panose="02010609060101010101" charset="-122"/>
                          <a:sym typeface="+mn-ea"/>
                        </a:rPr>
                        <a:t>人数</a:t>
                      </a:r>
                      <a:endParaRPr lang="zh-CN" sz="2800" b="1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楷体" panose="02010609060101010101" charset="-122"/>
                      </a:endParaRPr>
                    </a:p>
                    <a:p>
                      <a:pPr algn="ctr">
                        <a:buClrTx/>
                        <a:buSzTx/>
                        <a:buFontTx/>
                        <a:buNone/>
                      </a:pPr>
                      <a:endParaRPr lang="zh-CN" sz="2800" b="1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楷体" panose="02010609060101010101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楷体" panose="02010609060101010101" charset="-122"/>
                        </a:rPr>
                        <a:t>2</a:t>
                      </a:r>
                    </a:p>
                  </a:txBody>
                  <a:tcPr marL="12700" marR="12700" marT="1270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楷体" panose="02010609060101010101" charset="-122"/>
                        </a:rPr>
                        <a:t>9</a:t>
                      </a:r>
                    </a:p>
                  </a:txBody>
                  <a:tcPr marL="12700" marR="12700" marT="1270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楷体" panose="02010609060101010101" charset="-122"/>
                        </a:rPr>
                        <a:t>46</a:t>
                      </a:r>
                    </a:p>
                  </a:txBody>
                  <a:tcPr marL="12700" marR="12700" marT="1270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2800" b="0" dirty="0">
                          <a:solidFill>
                            <a:srgbClr val="FF0000"/>
                          </a:solidFill>
                          <a:latin typeface="楷体" panose="02010609060101010101" charset="-122"/>
                        </a:rPr>
                        <a:t>4</a:t>
                      </a:r>
                    </a:p>
                  </a:txBody>
                  <a:tcPr marL="12700" marR="12700" marT="1270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2800" b="0" dirty="0">
                          <a:solidFill>
                            <a:srgbClr val="FF0000"/>
                          </a:solidFill>
                          <a:latin typeface="楷体" panose="02010609060101010101" charset="-122"/>
                        </a:rPr>
                        <a:t>40</a:t>
                      </a:r>
                    </a:p>
                  </a:txBody>
                  <a:tcPr marL="12700" marR="12700" marT="1270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2800" b="0" dirty="0">
                          <a:solidFill>
                            <a:srgbClr val="FF0000"/>
                          </a:solidFill>
                          <a:latin typeface="楷体" panose="02010609060101010101" charset="-122"/>
                        </a:rPr>
                        <a:t>13</a:t>
                      </a:r>
                    </a:p>
                  </a:txBody>
                  <a:tcPr marL="12700" marR="12700" marT="1270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楷体" panose="02010609060101010101" charset="-122"/>
                        </a:rPr>
                        <a:t>9</a:t>
                      </a:r>
                    </a:p>
                  </a:txBody>
                  <a:tcPr marL="12700" marR="12700" marT="1270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楷体" panose="02010609060101010101" charset="-122"/>
                        </a:rPr>
                        <a:t>17</a:t>
                      </a:r>
                    </a:p>
                  </a:txBody>
                  <a:tcPr marL="12700" marR="12700" marT="1270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楷体" panose="02010609060101010101" charset="-122"/>
                        </a:rPr>
                        <a:t>31</a:t>
                      </a:r>
                    </a:p>
                  </a:txBody>
                  <a:tcPr marL="12700" marR="12700" marT="1270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2800" b="1" dirty="0">
                          <a:solidFill>
                            <a:srgbClr val="FF0000"/>
                          </a:solidFill>
                          <a:latin typeface="楷体" panose="02010609060101010101" charset="-122"/>
                        </a:rPr>
                        <a:t>4</a:t>
                      </a:r>
                    </a:p>
                  </a:txBody>
                  <a:tcPr marL="12700" marR="12700" marT="1270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2800" b="1" dirty="0">
                          <a:solidFill>
                            <a:srgbClr val="FF0000"/>
                          </a:solidFill>
                          <a:latin typeface="楷体" panose="02010609060101010101" charset="-122"/>
                        </a:rPr>
                        <a:t>47</a:t>
                      </a:r>
                    </a:p>
                  </a:txBody>
                  <a:tcPr marL="12700" marR="12700" marT="1270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2800" b="1" dirty="0">
                          <a:solidFill>
                            <a:srgbClr val="FF0000"/>
                          </a:solidFill>
                          <a:latin typeface="楷体" panose="02010609060101010101" charset="-122"/>
                        </a:rPr>
                        <a:t>6</a:t>
                      </a:r>
                    </a:p>
                  </a:txBody>
                  <a:tcPr marL="12700" marR="12700" marT="1270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9AAE83E1-FB5A-6900-BBB6-184E81414E1D}"/>
              </a:ext>
            </a:extLst>
          </p:cNvPr>
          <p:cNvGraphicFramePr/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343663086"/>
              </p:ext>
            </p:extLst>
          </p:nvPr>
        </p:nvGraphicFramePr>
        <p:xfrm>
          <a:off x="932815" y="5135880"/>
          <a:ext cx="6748145" cy="15030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93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88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01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94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388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639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5816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题号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80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17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800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18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80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19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800" dirty="0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20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800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21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22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48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 b="1" dirty="0">
                          <a:latin typeface="楷体" panose="02010609060101010101" charset="-122"/>
                          <a:ea typeface="楷体" panose="02010609060101010101" charset="-122"/>
                        </a:rPr>
                        <a:t>平均得分 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2800" dirty="0">
                          <a:solidFill>
                            <a:srgbClr val="000000"/>
                          </a:solidFill>
                          <a:latin typeface="楷体" panose="02010609060101010101" charset="-122"/>
                        </a:rPr>
                        <a:t>8.07</a:t>
                      </a:r>
                    </a:p>
                  </a:txBody>
                  <a:tcPr marL="12700" marR="12700" marT="127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2800" b="0" dirty="0">
                          <a:solidFill>
                            <a:srgbClr val="FF0000"/>
                          </a:solidFill>
                          <a:latin typeface="楷体" panose="02010609060101010101" charset="-122"/>
                        </a:rPr>
                        <a:t>8.2</a:t>
                      </a:r>
                    </a:p>
                  </a:txBody>
                  <a:tcPr marL="12700" marR="12700" marT="127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楷体" panose="02010609060101010101" charset="-122"/>
                        </a:rPr>
                        <a:t>10.2</a:t>
                      </a:r>
                    </a:p>
                  </a:txBody>
                  <a:tcPr marL="12700" marR="12700" marT="127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2800" b="0" dirty="0">
                          <a:solidFill>
                            <a:srgbClr val="FF0000"/>
                          </a:solidFill>
                          <a:latin typeface="楷体" panose="02010609060101010101" charset="-122"/>
                        </a:rPr>
                        <a:t>4.7</a:t>
                      </a:r>
                    </a:p>
                  </a:txBody>
                  <a:tcPr marL="12700" marR="12700" marT="127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2800" b="0" dirty="0">
                          <a:solidFill>
                            <a:srgbClr val="FF0000"/>
                          </a:solidFill>
                          <a:latin typeface="楷体" panose="02010609060101010101" charset="-122"/>
                        </a:rPr>
                        <a:t>4.6</a:t>
                      </a:r>
                    </a:p>
                  </a:txBody>
                  <a:tcPr marL="12700" marR="12700" marT="127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2800" b="1" dirty="0">
                          <a:solidFill>
                            <a:srgbClr val="FF0000"/>
                          </a:solidFill>
                          <a:latin typeface="楷体" panose="02010609060101010101" charset="-122"/>
                        </a:rPr>
                        <a:t>2.2</a:t>
                      </a:r>
                    </a:p>
                  </a:txBody>
                  <a:tcPr marL="12700" marR="12700" marT="1270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5905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781C6E0-05FB-D63F-1A3B-33C5B74274C3}"/>
              </a:ext>
            </a:extLst>
          </p:cNvPr>
          <p:cNvSpPr txBox="1"/>
          <p:nvPr/>
        </p:nvSpPr>
        <p:spPr>
          <a:xfrm>
            <a:off x="440690" y="236855"/>
            <a:ext cx="449707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SzTx/>
              <a:buFontTx/>
            </a:pPr>
            <a:r>
              <a:rPr lang="zh-CN" altLang="en-US" sz="4000" b="1" dirty="0">
                <a:solidFill>
                  <a:srgbClr val="056F11"/>
                </a:solidFill>
                <a:latin typeface="微软雅黑" panose="020B0503020204020204" charset="-122"/>
                <a:ea typeface="微软雅黑" panose="020B0503020204020204" charset="-122"/>
              </a:rPr>
              <a:t>二、典型错题分析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8044190-31CD-6EB7-5524-73562BD43E4E}"/>
              </a:ext>
            </a:extLst>
          </p:cNvPr>
          <p:cNvSpPr txBox="1"/>
          <p:nvPr/>
        </p:nvSpPr>
        <p:spPr>
          <a:xfrm>
            <a:off x="575945" y="1043940"/>
            <a:ext cx="5584825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1、思维欠缜密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1CEE9BD-A6E7-3170-FBD2-9AA42E2FD47B}"/>
              </a:ext>
            </a:extLst>
          </p:cNvPr>
          <p:cNvSpPr txBox="1"/>
          <p:nvPr/>
        </p:nvSpPr>
        <p:spPr>
          <a:xfrm>
            <a:off x="575945" y="1767840"/>
            <a:ext cx="7928318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6700" algn="just">
              <a:lnSpc>
                <a:spcPct val="150000"/>
              </a:lnSpc>
            </a:pP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5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．已知圆锥的母线长为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2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，轴截面顶角的正弦值是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，过圆锥的母线作截面，则截面面积的最大值是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                         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(      )</a:t>
            </a:r>
            <a:endParaRPr lang="zh-CN" altLang="zh-CN" sz="28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Courier New" panose="02070309020205020404" pitchFamily="49" charset="0"/>
            </a:endParaRPr>
          </a:p>
          <a:p>
            <a:pPr indent="266700" algn="just"/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A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1     B.                  C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1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或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2                 D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2</a:t>
            </a:r>
            <a:endParaRPr lang="zh-CN" altLang="zh-CN" sz="28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Courier New" panose="02070309020205020404" pitchFamily="49" charset="0"/>
            </a:endParaRPr>
          </a:p>
        </p:txBody>
      </p:sp>
      <p:graphicFrame>
        <p:nvGraphicFramePr>
          <p:cNvPr id="5" name="Object 3">
            <a:extLst>
              <a:ext uri="{FF2B5EF4-FFF2-40B4-BE49-F238E27FC236}">
                <a16:creationId xmlns:a16="http://schemas.microsoft.com/office/drawing/2014/main" id="{3958091C-37A0-6839-FB42-1DCDEDD4C39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9530465"/>
              </p:ext>
            </p:extLst>
          </p:nvPr>
        </p:nvGraphicFramePr>
        <p:xfrm>
          <a:off x="1474496" y="2324310"/>
          <a:ext cx="500121" cy="8547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Equation" r:id="rId4" imgW="152280" imgH="393480" progId="Equation.DSMT4">
                  <p:embed/>
                </p:oleObj>
              </mc:Choice>
              <mc:Fallback>
                <p:oleObj name="Equation" r:id="rId4" imgW="152280" imgH="393480" progId="Equation.DSMT4">
                  <p:embed/>
                  <p:pic>
                    <p:nvPicPr>
                      <p:cNvPr id="7" name="Object 3">
                        <a:extLst>
                          <a:ext uri="{FF2B5EF4-FFF2-40B4-BE49-F238E27FC236}">
                            <a16:creationId xmlns:a16="http://schemas.microsoft.com/office/drawing/2014/main" id="{8AAB3011-DBF2-62D4-F63A-5B9779162D6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74496" y="2324310"/>
                        <a:ext cx="500121" cy="85474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">
            <a:extLst>
              <a:ext uri="{FF2B5EF4-FFF2-40B4-BE49-F238E27FC236}">
                <a16:creationId xmlns:a16="http://schemas.microsoft.com/office/drawing/2014/main" id="{E16DAED8-A638-FB19-3CCB-1347FEF03B4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170240"/>
              </p:ext>
            </p:extLst>
          </p:nvPr>
        </p:nvGraphicFramePr>
        <p:xfrm>
          <a:off x="2567305" y="3630752"/>
          <a:ext cx="607060" cy="5824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Equation" r:id="rId6" imgW="228600" imgH="228600" progId="Equation.DSMT4">
                  <p:embed/>
                </p:oleObj>
              </mc:Choice>
              <mc:Fallback>
                <p:oleObj name="Equation" r:id="rId6" imgW="228600" imgH="228600" progId="Equation.DSMT4">
                  <p:embed/>
                  <p:pic>
                    <p:nvPicPr>
                      <p:cNvPr id="8" name="Object 3">
                        <a:extLst>
                          <a:ext uri="{FF2B5EF4-FFF2-40B4-BE49-F238E27FC236}">
                            <a16:creationId xmlns:a16="http://schemas.microsoft.com/office/drawing/2014/main" id="{A670F722-C487-4D7A-A1CA-158EAD75D2C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567305" y="3630752"/>
                        <a:ext cx="607060" cy="582474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025EAB21-2F38-C92E-A684-72B6E6DC3F92}"/>
              </a:ext>
            </a:extLst>
          </p:cNvPr>
          <p:cNvSpPr txBox="1"/>
          <p:nvPr/>
        </p:nvSpPr>
        <p:spPr>
          <a:xfrm>
            <a:off x="6903720" y="3194293"/>
            <a:ext cx="670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C</a:t>
            </a:r>
            <a:endParaRPr lang="zh-CN" altLang="en-US" sz="2800" dirty="0"/>
          </a:p>
        </p:txBody>
      </p:sp>
      <p:grpSp>
        <p:nvGrpSpPr>
          <p:cNvPr id="10" name="Group 13">
            <a:extLst>
              <a:ext uri="{FF2B5EF4-FFF2-40B4-BE49-F238E27FC236}">
                <a16:creationId xmlns:a16="http://schemas.microsoft.com/office/drawing/2014/main" id="{020E3628-390B-478B-33FC-E4BCD7D865A1}"/>
              </a:ext>
            </a:extLst>
          </p:cNvPr>
          <p:cNvGrpSpPr>
            <a:grpSpLocks/>
          </p:cNvGrpSpPr>
          <p:nvPr/>
        </p:nvGrpSpPr>
        <p:grpSpPr bwMode="auto">
          <a:xfrm>
            <a:off x="1019822" y="4192947"/>
            <a:ext cx="2327275" cy="2438658"/>
            <a:chOff x="3243" y="1162"/>
            <a:chExt cx="1466" cy="1287"/>
          </a:xfrm>
        </p:grpSpPr>
        <p:sp>
          <p:nvSpPr>
            <p:cNvPr id="11" name="Oval 14">
              <a:extLst>
                <a:ext uri="{FF2B5EF4-FFF2-40B4-BE49-F238E27FC236}">
                  <a16:creationId xmlns:a16="http://schemas.microsoft.com/office/drawing/2014/main" id="{6B4D994B-7B82-097B-5EF9-2C5CFE503D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9" y="2058"/>
              <a:ext cx="1426" cy="382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2" name="Freeform 15">
              <a:extLst>
                <a:ext uri="{FF2B5EF4-FFF2-40B4-BE49-F238E27FC236}">
                  <a16:creationId xmlns:a16="http://schemas.microsoft.com/office/drawing/2014/main" id="{98006A8C-6EE1-190A-31A1-BE11B8D9DCA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3" y="2270"/>
              <a:ext cx="1466" cy="179"/>
            </a:xfrm>
            <a:custGeom>
              <a:avLst/>
              <a:gdLst>
                <a:gd name="T0" fmla="*/ 0 w 1665"/>
                <a:gd name="T1" fmla="*/ 0 h 227"/>
                <a:gd name="T2" fmla="*/ 135 w 1665"/>
                <a:gd name="T3" fmla="*/ 90 h 227"/>
                <a:gd name="T4" fmla="*/ 300 w 1665"/>
                <a:gd name="T5" fmla="*/ 150 h 227"/>
                <a:gd name="T6" fmla="*/ 480 w 1665"/>
                <a:gd name="T7" fmla="*/ 195 h 227"/>
                <a:gd name="T8" fmla="*/ 675 w 1665"/>
                <a:gd name="T9" fmla="*/ 210 h 227"/>
                <a:gd name="T10" fmla="*/ 900 w 1665"/>
                <a:gd name="T11" fmla="*/ 225 h 227"/>
                <a:gd name="T12" fmla="*/ 1170 w 1665"/>
                <a:gd name="T13" fmla="*/ 195 h 227"/>
                <a:gd name="T14" fmla="*/ 1365 w 1665"/>
                <a:gd name="T15" fmla="*/ 150 h 227"/>
                <a:gd name="T16" fmla="*/ 1530 w 1665"/>
                <a:gd name="T17" fmla="*/ 90 h 227"/>
                <a:gd name="T18" fmla="*/ 1665 w 1665"/>
                <a:gd name="T19" fmla="*/ 15 h 2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665"/>
                <a:gd name="T31" fmla="*/ 0 h 227"/>
                <a:gd name="T32" fmla="*/ 1665 w 1665"/>
                <a:gd name="T33" fmla="*/ 227 h 2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665" h="227">
                  <a:moveTo>
                    <a:pt x="0" y="0"/>
                  </a:moveTo>
                  <a:cubicBezTo>
                    <a:pt x="22" y="15"/>
                    <a:pt x="85" y="65"/>
                    <a:pt x="135" y="90"/>
                  </a:cubicBezTo>
                  <a:cubicBezTo>
                    <a:pt x="185" y="115"/>
                    <a:pt x="242" y="132"/>
                    <a:pt x="300" y="150"/>
                  </a:cubicBezTo>
                  <a:cubicBezTo>
                    <a:pt x="358" y="168"/>
                    <a:pt x="418" y="185"/>
                    <a:pt x="480" y="195"/>
                  </a:cubicBezTo>
                  <a:cubicBezTo>
                    <a:pt x="542" y="205"/>
                    <a:pt x="605" y="205"/>
                    <a:pt x="675" y="210"/>
                  </a:cubicBezTo>
                  <a:cubicBezTo>
                    <a:pt x="745" y="215"/>
                    <a:pt x="818" y="227"/>
                    <a:pt x="900" y="225"/>
                  </a:cubicBezTo>
                  <a:cubicBezTo>
                    <a:pt x="982" y="223"/>
                    <a:pt x="1093" y="207"/>
                    <a:pt x="1170" y="195"/>
                  </a:cubicBezTo>
                  <a:cubicBezTo>
                    <a:pt x="1247" y="183"/>
                    <a:pt x="1305" y="167"/>
                    <a:pt x="1365" y="150"/>
                  </a:cubicBezTo>
                  <a:cubicBezTo>
                    <a:pt x="1425" y="133"/>
                    <a:pt x="1480" y="112"/>
                    <a:pt x="1530" y="90"/>
                  </a:cubicBezTo>
                  <a:cubicBezTo>
                    <a:pt x="1580" y="68"/>
                    <a:pt x="1637" y="31"/>
                    <a:pt x="1665" y="15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Line 16">
              <a:extLst>
                <a:ext uri="{FF2B5EF4-FFF2-40B4-BE49-F238E27FC236}">
                  <a16:creationId xmlns:a16="http://schemas.microsoft.com/office/drawing/2014/main" id="{76EA1062-17F1-E274-7098-F7FC3FC79C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43" y="1171"/>
              <a:ext cx="749" cy="1109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Line 17">
              <a:extLst>
                <a:ext uri="{FF2B5EF4-FFF2-40B4-BE49-F238E27FC236}">
                  <a16:creationId xmlns:a16="http://schemas.microsoft.com/office/drawing/2014/main" id="{76B93F8A-10D0-F512-81E1-CB02E6686B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87" y="1162"/>
              <a:ext cx="707" cy="10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Line 18">
              <a:extLst>
                <a:ext uri="{FF2B5EF4-FFF2-40B4-BE49-F238E27FC236}">
                  <a16:creationId xmlns:a16="http://schemas.microsoft.com/office/drawing/2014/main" id="{022C8EC9-C119-8509-CACB-7FCC74DB0D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61" y="2269"/>
              <a:ext cx="1406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" name="Group 13">
            <a:extLst>
              <a:ext uri="{FF2B5EF4-FFF2-40B4-BE49-F238E27FC236}">
                <a16:creationId xmlns:a16="http://schemas.microsoft.com/office/drawing/2014/main" id="{C3D0E997-3C41-45A9-845D-97F2DFC5D64D}"/>
              </a:ext>
            </a:extLst>
          </p:cNvPr>
          <p:cNvGrpSpPr>
            <a:grpSpLocks/>
          </p:cNvGrpSpPr>
          <p:nvPr/>
        </p:nvGrpSpPr>
        <p:grpSpPr bwMode="auto">
          <a:xfrm>
            <a:off x="4287532" y="4720303"/>
            <a:ext cx="5115548" cy="1532334"/>
            <a:chOff x="3243" y="1162"/>
            <a:chExt cx="1466" cy="1287"/>
          </a:xfrm>
        </p:grpSpPr>
        <p:sp>
          <p:nvSpPr>
            <p:cNvPr id="18" name="Oval 14">
              <a:extLst>
                <a:ext uri="{FF2B5EF4-FFF2-40B4-BE49-F238E27FC236}">
                  <a16:creationId xmlns:a16="http://schemas.microsoft.com/office/drawing/2014/main" id="{94C79962-9CCA-363F-9694-3DDB3675DC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9" y="2058"/>
              <a:ext cx="1426" cy="382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51959521-9F86-4A1B-7942-13E490544C1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3" y="2270"/>
              <a:ext cx="1466" cy="179"/>
            </a:xfrm>
            <a:custGeom>
              <a:avLst/>
              <a:gdLst>
                <a:gd name="T0" fmla="*/ 0 w 1665"/>
                <a:gd name="T1" fmla="*/ 0 h 227"/>
                <a:gd name="T2" fmla="*/ 135 w 1665"/>
                <a:gd name="T3" fmla="*/ 90 h 227"/>
                <a:gd name="T4" fmla="*/ 300 w 1665"/>
                <a:gd name="T5" fmla="*/ 150 h 227"/>
                <a:gd name="T6" fmla="*/ 480 w 1665"/>
                <a:gd name="T7" fmla="*/ 195 h 227"/>
                <a:gd name="T8" fmla="*/ 675 w 1665"/>
                <a:gd name="T9" fmla="*/ 210 h 227"/>
                <a:gd name="T10" fmla="*/ 900 w 1665"/>
                <a:gd name="T11" fmla="*/ 225 h 227"/>
                <a:gd name="T12" fmla="*/ 1170 w 1665"/>
                <a:gd name="T13" fmla="*/ 195 h 227"/>
                <a:gd name="T14" fmla="*/ 1365 w 1665"/>
                <a:gd name="T15" fmla="*/ 150 h 227"/>
                <a:gd name="T16" fmla="*/ 1530 w 1665"/>
                <a:gd name="T17" fmla="*/ 90 h 227"/>
                <a:gd name="T18" fmla="*/ 1665 w 1665"/>
                <a:gd name="T19" fmla="*/ 15 h 2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665"/>
                <a:gd name="T31" fmla="*/ 0 h 227"/>
                <a:gd name="T32" fmla="*/ 1665 w 1665"/>
                <a:gd name="T33" fmla="*/ 227 h 2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665" h="227">
                  <a:moveTo>
                    <a:pt x="0" y="0"/>
                  </a:moveTo>
                  <a:cubicBezTo>
                    <a:pt x="22" y="15"/>
                    <a:pt x="85" y="65"/>
                    <a:pt x="135" y="90"/>
                  </a:cubicBezTo>
                  <a:cubicBezTo>
                    <a:pt x="185" y="115"/>
                    <a:pt x="242" y="132"/>
                    <a:pt x="300" y="150"/>
                  </a:cubicBezTo>
                  <a:cubicBezTo>
                    <a:pt x="358" y="168"/>
                    <a:pt x="418" y="185"/>
                    <a:pt x="480" y="195"/>
                  </a:cubicBezTo>
                  <a:cubicBezTo>
                    <a:pt x="542" y="205"/>
                    <a:pt x="605" y="205"/>
                    <a:pt x="675" y="210"/>
                  </a:cubicBezTo>
                  <a:cubicBezTo>
                    <a:pt x="745" y="215"/>
                    <a:pt x="818" y="227"/>
                    <a:pt x="900" y="225"/>
                  </a:cubicBezTo>
                  <a:cubicBezTo>
                    <a:pt x="982" y="223"/>
                    <a:pt x="1093" y="207"/>
                    <a:pt x="1170" y="195"/>
                  </a:cubicBezTo>
                  <a:cubicBezTo>
                    <a:pt x="1247" y="183"/>
                    <a:pt x="1305" y="167"/>
                    <a:pt x="1365" y="150"/>
                  </a:cubicBezTo>
                  <a:cubicBezTo>
                    <a:pt x="1425" y="133"/>
                    <a:pt x="1480" y="112"/>
                    <a:pt x="1530" y="90"/>
                  </a:cubicBezTo>
                  <a:cubicBezTo>
                    <a:pt x="1580" y="68"/>
                    <a:pt x="1637" y="31"/>
                    <a:pt x="1665" y="15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Line 16">
              <a:extLst>
                <a:ext uri="{FF2B5EF4-FFF2-40B4-BE49-F238E27FC236}">
                  <a16:creationId xmlns:a16="http://schemas.microsoft.com/office/drawing/2014/main" id="{D097AFE5-DE36-B539-60C4-26BB9123708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43" y="1171"/>
              <a:ext cx="749" cy="1109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Line 17">
              <a:extLst>
                <a:ext uri="{FF2B5EF4-FFF2-40B4-BE49-F238E27FC236}">
                  <a16:creationId xmlns:a16="http://schemas.microsoft.com/office/drawing/2014/main" id="{3869189F-9316-4B4B-379C-9106BEB228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87" y="1162"/>
              <a:ext cx="707" cy="10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Line 18">
              <a:extLst>
                <a:ext uri="{FF2B5EF4-FFF2-40B4-BE49-F238E27FC236}">
                  <a16:creationId xmlns:a16="http://schemas.microsoft.com/office/drawing/2014/main" id="{84520D4A-438B-75B1-B29C-5ED8923C61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61" y="2269"/>
              <a:ext cx="1406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aphicFrame>
        <p:nvGraphicFramePr>
          <p:cNvPr id="23" name="表格 22">
            <a:extLst>
              <a:ext uri="{FF2B5EF4-FFF2-40B4-BE49-F238E27FC236}">
                <a16:creationId xmlns:a16="http://schemas.microsoft.com/office/drawing/2014/main" id="{8042ACB9-6F50-7268-DFAF-BE5BD7F0336D}"/>
              </a:ext>
            </a:extLst>
          </p:cNvPr>
          <p:cNvGraphicFramePr/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96857146"/>
              </p:ext>
            </p:extLst>
          </p:nvPr>
        </p:nvGraphicFramePr>
        <p:xfrm>
          <a:off x="7044055" y="423156"/>
          <a:ext cx="3657600" cy="1455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 gridSpan="4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2800" b="1" dirty="0">
                          <a:solidFill>
                            <a:srgbClr val="000000"/>
                          </a:solidFill>
                          <a:latin typeface="楷体" panose="02010609060101010101" charset="-122"/>
                        </a:rPr>
                        <a:t>5</a:t>
                      </a:r>
                    </a:p>
                  </a:txBody>
                  <a:tcPr marL="12700" marR="12700" marT="1270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000000"/>
                          </a:solidFill>
                          <a:latin typeface="楷体" panose="02010609060101010101" charset="-122"/>
                        </a:rPr>
                        <a:t>A</a:t>
                      </a:r>
                      <a:endParaRPr lang="en-US" altLang="en-US" sz="2800" b="1">
                        <a:solidFill>
                          <a:srgbClr val="000000"/>
                        </a:solidFill>
                        <a:latin typeface="楷体" panose="02010609060101010101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000000"/>
                          </a:solidFill>
                          <a:latin typeface="楷体" panose="02010609060101010101" charset="-122"/>
                        </a:rPr>
                        <a:t>B</a:t>
                      </a:r>
                      <a:endParaRPr lang="en-US" altLang="en-US" sz="2800" b="1">
                        <a:solidFill>
                          <a:srgbClr val="000000"/>
                        </a:solidFill>
                        <a:latin typeface="楷体" panose="02010609060101010101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000000"/>
                          </a:solidFill>
                          <a:latin typeface="楷体" panose="02010609060101010101" charset="-122"/>
                        </a:rPr>
                        <a:t>C</a:t>
                      </a:r>
                      <a:endParaRPr lang="en-US" altLang="en-US" sz="2800" b="1">
                        <a:solidFill>
                          <a:srgbClr val="000000"/>
                        </a:solidFill>
                        <a:latin typeface="楷体" panose="02010609060101010101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000000"/>
                          </a:solidFill>
                          <a:latin typeface="楷体" panose="02010609060101010101" charset="-122"/>
                        </a:rPr>
                        <a:t>D</a:t>
                      </a:r>
                      <a:endParaRPr lang="en-US" altLang="en-US" sz="2800" b="1">
                        <a:solidFill>
                          <a:srgbClr val="000000"/>
                        </a:solidFill>
                        <a:latin typeface="楷体" panose="02010609060101010101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800" b="0" dirty="0">
                          <a:solidFill>
                            <a:srgbClr val="000000"/>
                          </a:solidFill>
                          <a:latin typeface="楷体" panose="02010609060101010101" charset="-122"/>
                        </a:rPr>
                        <a:t>39</a:t>
                      </a:r>
                      <a:endParaRPr lang="en-US" altLang="en-US" sz="2800" b="0" dirty="0">
                        <a:solidFill>
                          <a:srgbClr val="000000"/>
                        </a:solidFill>
                        <a:latin typeface="楷体" panose="02010609060101010101" charset="-122"/>
                      </a:endParaRPr>
                    </a:p>
                  </a:txBody>
                  <a:tcPr marL="12700" marR="12700" marT="12700" anchor="ctr" anchorCtr="1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altLang="en-US" sz="2800" b="0" dirty="0">
                          <a:solidFill>
                            <a:srgbClr val="000000"/>
                          </a:solidFill>
                          <a:latin typeface="楷体" panose="02010609060101010101" charset="-122"/>
                        </a:rPr>
                        <a:t>6</a:t>
                      </a:r>
                    </a:p>
                  </a:txBody>
                  <a:tcPr marL="12700" marR="12700" marT="12700" anchor="ctr" anchorCtr="1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altLang="en-US" sz="2800" b="0" dirty="0">
                          <a:solidFill>
                            <a:srgbClr val="000000"/>
                          </a:solidFill>
                          <a:latin typeface="楷体" panose="02010609060101010101" charset="-122"/>
                        </a:rPr>
                        <a:t>8</a:t>
                      </a:r>
                    </a:p>
                  </a:txBody>
                  <a:tcPr marL="12700" marR="12700" marT="12700" anchor="ctr" anchorCtr="1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altLang="en-US" sz="2800" b="0" dirty="0">
                          <a:solidFill>
                            <a:srgbClr val="000000"/>
                          </a:solidFill>
                          <a:latin typeface="楷体" panose="02010609060101010101" charset="-122"/>
                        </a:rPr>
                        <a:t>4</a:t>
                      </a:r>
                    </a:p>
                  </a:txBody>
                  <a:tcPr marL="12700" marR="12700" marT="12700" anchor="ctr" anchorCtr="1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9433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F538C29D-76D7-C8A5-7203-CCCBC7EA04E7}"/>
              </a:ext>
            </a:extLst>
          </p:cNvPr>
          <p:cNvSpPr txBox="1"/>
          <p:nvPr/>
        </p:nvSpPr>
        <p:spPr>
          <a:xfrm>
            <a:off x="68812" y="1338271"/>
            <a:ext cx="985441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6700" algn="just"/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8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．在棱长为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6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的正方体</a:t>
            </a: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ABCD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A</a:t>
            </a:r>
            <a:r>
              <a:rPr lang="en-US" altLang="zh-CN" sz="2800" b="1" kern="100" baseline="-25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1</a:t>
            </a: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B</a:t>
            </a:r>
            <a:r>
              <a:rPr lang="en-US" altLang="zh-CN" sz="2800" b="1" kern="100" baseline="-25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1</a:t>
            </a: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C</a:t>
            </a:r>
            <a:r>
              <a:rPr lang="en-US" altLang="zh-CN" sz="2800" b="1" kern="100" baseline="-25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1</a:t>
            </a: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D</a:t>
            </a:r>
            <a:r>
              <a:rPr lang="en-US" altLang="zh-CN" sz="2800" b="1" kern="100" baseline="-25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1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中，</a:t>
            </a: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M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BC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的中点，点</a:t>
            </a: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P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是面</a:t>
            </a: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DCC</a:t>
            </a:r>
            <a:r>
              <a:rPr lang="en-US" altLang="zh-CN" sz="2800" b="1" kern="100" baseline="-25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1</a:t>
            </a: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D</a:t>
            </a:r>
            <a:r>
              <a:rPr lang="en-US" altLang="zh-CN" sz="2800" b="1" kern="100" baseline="-25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1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内的动点，且满足</a:t>
            </a:r>
            <a:r>
              <a:rPr lang="en-US" altLang="zh-CN" sz="2800" b="1" kern="100" dirty="0">
                <a:effectLst/>
                <a:latin typeface="宋体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∠</a:t>
            </a: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APD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kern="100" dirty="0">
                <a:effectLst/>
                <a:latin typeface="宋体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∠</a:t>
            </a: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MPC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，则三棱锥</a:t>
            </a: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D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PBC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体积的最大值是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</a:t>
            </a:r>
            <a:r>
              <a:rPr lang="zh-CN" altLang="en-US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     ）</a:t>
            </a:r>
            <a:endParaRPr lang="zh-CN" altLang="zh-CN" sz="28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Courier New" panose="02070309020205020404" pitchFamily="49" charset="0"/>
            </a:endParaRPr>
          </a:p>
          <a:p>
            <a:pPr indent="266700" algn="just"/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A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12           B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24           C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18            D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36</a:t>
            </a:r>
            <a:endParaRPr lang="zh-CN" altLang="zh-CN" sz="28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Courier New" panose="02070309020205020404" pitchFamily="49" charset="0"/>
            </a:endParaRPr>
          </a:p>
        </p:txBody>
      </p:sp>
      <p:pic>
        <p:nvPicPr>
          <p:cNvPr id="4" name="Picture 2" descr="7-60">
            <a:extLst>
              <a:ext uri="{FF2B5EF4-FFF2-40B4-BE49-F238E27FC236}">
                <a16:creationId xmlns:a16="http://schemas.microsoft.com/office/drawing/2014/main" id="{8ECDF615-248B-6DE9-3F2F-3BB920CA50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6936" y="3783647"/>
            <a:ext cx="2341228" cy="219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242E0A15-3C97-D2F1-DB37-71F04D28DC64}"/>
              </a:ext>
            </a:extLst>
          </p:cNvPr>
          <p:cNvSpPr txBox="1"/>
          <p:nvPr/>
        </p:nvSpPr>
        <p:spPr>
          <a:xfrm>
            <a:off x="6934200" y="2165885"/>
            <a:ext cx="670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A</a:t>
            </a:r>
            <a:endParaRPr lang="zh-CN" altLang="en-US" sz="2800" dirty="0"/>
          </a:p>
        </p:txBody>
      </p:sp>
      <p:graphicFrame>
        <p:nvGraphicFramePr>
          <p:cNvPr id="9" name="Object 3">
            <a:extLst>
              <a:ext uri="{FF2B5EF4-FFF2-40B4-BE49-F238E27FC236}">
                <a16:creationId xmlns:a16="http://schemas.microsoft.com/office/drawing/2014/main" id="{4F089FBD-0071-624C-F78A-6B2E6B281A6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0709116"/>
              </p:ext>
            </p:extLst>
          </p:nvPr>
        </p:nvGraphicFramePr>
        <p:xfrm>
          <a:off x="5229860" y="2571679"/>
          <a:ext cx="607060" cy="5824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4" name="Equation" r:id="rId5" imgW="228600" imgH="228600" progId="Equation.DSMT4">
                  <p:embed/>
                </p:oleObj>
              </mc:Choice>
              <mc:Fallback>
                <p:oleObj name="Equation" r:id="rId5" imgW="228600" imgH="228600" progId="Equation.DSMT4">
                  <p:embed/>
                  <p:pic>
                    <p:nvPicPr>
                      <p:cNvPr id="6" name="Object 3">
                        <a:extLst>
                          <a:ext uri="{FF2B5EF4-FFF2-40B4-BE49-F238E27FC236}">
                            <a16:creationId xmlns:a16="http://schemas.microsoft.com/office/drawing/2014/main" id="{E16DAED8-A638-FB19-3CCB-1347FEF03B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229860" y="2571679"/>
                        <a:ext cx="607060" cy="582474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">
            <a:extLst>
              <a:ext uri="{FF2B5EF4-FFF2-40B4-BE49-F238E27FC236}">
                <a16:creationId xmlns:a16="http://schemas.microsoft.com/office/drawing/2014/main" id="{C4D79F58-C008-0D3F-F303-529C9AE74EC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322915"/>
              </p:ext>
            </p:extLst>
          </p:nvPr>
        </p:nvGraphicFramePr>
        <p:xfrm>
          <a:off x="1332865" y="2571679"/>
          <a:ext cx="607060" cy="5824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5" name="Equation" r:id="rId5" imgW="228600" imgH="228600" progId="Equation.DSMT4">
                  <p:embed/>
                </p:oleObj>
              </mc:Choice>
              <mc:Fallback>
                <p:oleObj name="Equation" r:id="rId5" imgW="228600" imgH="228600" progId="Equation.DSMT4">
                  <p:embed/>
                  <p:pic>
                    <p:nvPicPr>
                      <p:cNvPr id="6" name="Object 3">
                        <a:extLst>
                          <a:ext uri="{FF2B5EF4-FFF2-40B4-BE49-F238E27FC236}">
                            <a16:creationId xmlns:a16="http://schemas.microsoft.com/office/drawing/2014/main" id="{E16DAED8-A638-FB19-3CCB-1347FEF03B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32865" y="2571679"/>
                        <a:ext cx="607060" cy="582474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038BF6EE-5B57-86D5-0C2B-63091331F39D}"/>
              </a:ext>
            </a:extLst>
          </p:cNvPr>
          <p:cNvGraphicFramePr/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64859705"/>
              </p:ext>
            </p:extLst>
          </p:nvPr>
        </p:nvGraphicFramePr>
        <p:xfrm>
          <a:off x="8586936" y="2196266"/>
          <a:ext cx="3657600" cy="1455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 gridSpan="4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2800" b="1" dirty="0">
                          <a:solidFill>
                            <a:srgbClr val="000000"/>
                          </a:solidFill>
                          <a:latin typeface="楷体" panose="02010609060101010101" charset="-122"/>
                        </a:rPr>
                        <a:t>8</a:t>
                      </a:r>
                    </a:p>
                  </a:txBody>
                  <a:tcPr marL="12700" marR="12700" marT="1270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000000"/>
                          </a:solidFill>
                          <a:latin typeface="楷体" panose="02010609060101010101" charset="-122"/>
                        </a:rPr>
                        <a:t>A</a:t>
                      </a:r>
                      <a:endParaRPr lang="en-US" altLang="en-US" sz="2800" b="1">
                        <a:solidFill>
                          <a:srgbClr val="000000"/>
                        </a:solidFill>
                        <a:latin typeface="楷体" panose="02010609060101010101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000000"/>
                          </a:solidFill>
                          <a:latin typeface="楷体" panose="02010609060101010101" charset="-122"/>
                        </a:rPr>
                        <a:t>B</a:t>
                      </a:r>
                      <a:endParaRPr lang="en-US" altLang="en-US" sz="2800" b="1">
                        <a:solidFill>
                          <a:srgbClr val="000000"/>
                        </a:solidFill>
                        <a:latin typeface="楷体" panose="02010609060101010101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楷体" panose="02010609060101010101" charset="-122"/>
                        </a:rPr>
                        <a:t>C</a:t>
                      </a:r>
                      <a:endParaRPr lang="en-US" altLang="en-US" sz="2800" b="1" dirty="0">
                        <a:solidFill>
                          <a:srgbClr val="000000"/>
                        </a:solidFill>
                        <a:latin typeface="楷体" panose="02010609060101010101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000000"/>
                          </a:solidFill>
                          <a:latin typeface="楷体" panose="02010609060101010101" charset="-122"/>
                        </a:rPr>
                        <a:t>D</a:t>
                      </a:r>
                      <a:endParaRPr lang="en-US" altLang="en-US" sz="2800" b="1">
                        <a:solidFill>
                          <a:srgbClr val="000000"/>
                        </a:solidFill>
                        <a:latin typeface="楷体" panose="02010609060101010101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altLang="en-US" sz="2800" b="0" dirty="0">
                          <a:solidFill>
                            <a:srgbClr val="000000"/>
                          </a:solidFill>
                          <a:latin typeface="楷体" panose="02010609060101010101" charset="-122"/>
                        </a:rPr>
                        <a:t>26</a:t>
                      </a:r>
                    </a:p>
                  </a:txBody>
                  <a:tcPr marL="12700" marR="12700" marT="12700" anchor="ctr" anchorCtr="1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altLang="en-US" sz="2800" b="0" dirty="0">
                          <a:solidFill>
                            <a:srgbClr val="000000"/>
                          </a:solidFill>
                          <a:latin typeface="楷体" panose="02010609060101010101" charset="-122"/>
                        </a:rPr>
                        <a:t>9</a:t>
                      </a:r>
                    </a:p>
                  </a:txBody>
                  <a:tcPr marL="12700" marR="12700" marT="12700" anchor="ctr" anchorCtr="1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altLang="en-US" sz="2800" b="0" dirty="0">
                          <a:solidFill>
                            <a:srgbClr val="000000"/>
                          </a:solidFill>
                          <a:latin typeface="楷体" panose="02010609060101010101" charset="-122"/>
                        </a:rPr>
                        <a:t>13</a:t>
                      </a:r>
                    </a:p>
                  </a:txBody>
                  <a:tcPr marL="12700" marR="12700" marT="12700" anchor="ctr" anchorCtr="1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altLang="en-US" sz="2800" b="0" dirty="0">
                          <a:solidFill>
                            <a:srgbClr val="000000"/>
                          </a:solidFill>
                          <a:latin typeface="楷体" panose="02010609060101010101" charset="-122"/>
                        </a:rPr>
                        <a:t>9</a:t>
                      </a:r>
                    </a:p>
                  </a:txBody>
                  <a:tcPr marL="12700" marR="12700" marT="12700" anchor="ctr" anchorCtr="1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文本框 1">
            <a:extLst>
              <a:ext uri="{FF2B5EF4-FFF2-40B4-BE49-F238E27FC236}">
                <a16:creationId xmlns:a16="http://schemas.microsoft.com/office/drawing/2014/main" id="{B478A201-FA0B-540D-5437-5D3DC17C74D0}"/>
              </a:ext>
            </a:extLst>
          </p:cNvPr>
          <p:cNvSpPr txBox="1"/>
          <p:nvPr/>
        </p:nvSpPr>
        <p:spPr>
          <a:xfrm>
            <a:off x="440690" y="38735"/>
            <a:ext cx="449707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SzTx/>
              <a:buFontTx/>
            </a:pPr>
            <a:r>
              <a:rPr lang="zh-CN" altLang="en-US" sz="4000" b="1" dirty="0">
                <a:solidFill>
                  <a:srgbClr val="056F11"/>
                </a:solidFill>
                <a:latin typeface="微软雅黑" panose="020B0503020204020204" charset="-122"/>
                <a:ea typeface="微软雅黑" panose="020B0503020204020204" charset="-122"/>
              </a:rPr>
              <a:t>二、典型错题分析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BBB98A8-46ED-314D-BF5A-4239D260105E}"/>
              </a:ext>
            </a:extLst>
          </p:cNvPr>
          <p:cNvSpPr txBox="1"/>
          <p:nvPr/>
        </p:nvSpPr>
        <p:spPr>
          <a:xfrm>
            <a:off x="575945" y="723900"/>
            <a:ext cx="5584825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、转化意识淡薄</a:t>
            </a:r>
          </a:p>
        </p:txBody>
      </p:sp>
    </p:spTree>
    <p:extLst>
      <p:ext uri="{BB962C8B-B14F-4D97-AF65-F5344CB8AC3E}">
        <p14:creationId xmlns:p14="http://schemas.microsoft.com/office/powerpoint/2010/main" val="2648858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781C6E0-05FB-D63F-1A3B-33C5B74274C3}"/>
              </a:ext>
            </a:extLst>
          </p:cNvPr>
          <p:cNvSpPr txBox="1"/>
          <p:nvPr/>
        </p:nvSpPr>
        <p:spPr>
          <a:xfrm>
            <a:off x="440690" y="236855"/>
            <a:ext cx="449707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SzTx/>
              <a:buFontTx/>
            </a:pPr>
            <a:r>
              <a:rPr lang="zh-CN" altLang="en-US" sz="4000" b="1" dirty="0">
                <a:solidFill>
                  <a:srgbClr val="056F11"/>
                </a:solidFill>
                <a:latin typeface="微软雅黑" panose="020B0503020204020204" charset="-122"/>
                <a:ea typeface="微软雅黑" panose="020B0503020204020204" charset="-122"/>
              </a:rPr>
              <a:t>二、典型错题分析</a:t>
            </a:r>
          </a:p>
        </p:txBody>
      </p:sp>
      <p:sp>
        <p:nvSpPr>
          <p:cNvPr id="4" name="文本框 2">
            <a:extLst>
              <a:ext uri="{FF2B5EF4-FFF2-40B4-BE49-F238E27FC236}">
                <a16:creationId xmlns:a16="http://schemas.microsoft.com/office/drawing/2014/main" id="{69957241-950D-29EB-1EA9-1CE6920EA387}"/>
              </a:ext>
            </a:extLst>
          </p:cNvPr>
          <p:cNvSpPr txBox="1"/>
          <p:nvPr/>
        </p:nvSpPr>
        <p:spPr>
          <a:xfrm>
            <a:off x="575945" y="1122680"/>
            <a:ext cx="5584825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l">
              <a:buClrTx/>
              <a:buSzTx/>
              <a:buFontTx/>
            </a:pPr>
            <a:r>
              <a:rPr lang="en-US" altLang="zh-CN" sz="3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、信息理解不到位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CD2DB8F-F13E-87D4-23DB-C9FD2CFCB5BA}"/>
              </a:ext>
            </a:extLst>
          </p:cNvPr>
          <p:cNvSpPr txBox="1"/>
          <p:nvPr/>
        </p:nvSpPr>
        <p:spPr>
          <a:xfrm>
            <a:off x="575945" y="1767840"/>
            <a:ext cx="10366375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6700" algn="just"/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10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1748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年，瑞士数学家欧拉发现了复指数函数和三角函数的关系，并写出以下公式</a:t>
            </a:r>
            <a:r>
              <a:rPr lang="en-US" altLang="zh-CN" sz="2800" b="1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e</a:t>
            </a:r>
            <a:r>
              <a:rPr lang="en-US" altLang="zh-CN" sz="2800" b="1" kern="100" baseline="300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i</a:t>
            </a:r>
            <a:r>
              <a:rPr lang="en-US" altLang="zh-CN" sz="2800" b="1" i="1" kern="100" baseline="300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x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cos </a:t>
            </a: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x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＋</a:t>
            </a:r>
            <a:r>
              <a:rPr lang="en-US" altLang="zh-CN" sz="2800" b="1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isin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 </a:t>
            </a: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x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(</a:t>
            </a:r>
            <a:r>
              <a:rPr lang="en-US" altLang="zh-CN" sz="2800" b="1" i="1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x</a:t>
            </a:r>
            <a:r>
              <a:rPr lang="en-US" altLang="zh-CN" sz="2800" b="1" kern="100" dirty="0" err="1">
                <a:effectLst/>
                <a:latin typeface="宋体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∈</a:t>
            </a:r>
            <a:r>
              <a:rPr lang="en-US" altLang="zh-CN" sz="2800" b="1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R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i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为虚数单位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)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，这个公式在复变论中占有非常重要的地位，被誉为</a:t>
            </a:r>
            <a:r>
              <a:rPr lang="en-US" altLang="zh-CN" sz="2800" b="1" kern="100" dirty="0">
                <a:effectLst/>
                <a:latin typeface="宋体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数学中的天桥</a:t>
            </a:r>
            <a:r>
              <a:rPr lang="en-US" altLang="zh-CN" sz="2800" b="1" kern="100" dirty="0">
                <a:effectLst/>
                <a:latin typeface="宋体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b="1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根据此公式，则有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                 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(           )</a:t>
            </a:r>
            <a:endParaRPr lang="zh-CN" altLang="zh-CN" sz="28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Courier New" panose="02070309020205020404" pitchFamily="49" charset="0"/>
            </a:endParaRPr>
          </a:p>
          <a:p>
            <a:pPr indent="266700" algn="just"/>
            <a:endParaRPr lang="en-US" altLang="zh-CN" sz="2800" b="1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/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A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en-US" altLang="zh-CN" sz="2800" b="1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e</a:t>
            </a:r>
            <a:r>
              <a:rPr lang="en-US" altLang="zh-CN" sz="2800" b="1" kern="100" baseline="300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i</a:t>
            </a:r>
            <a:r>
              <a:rPr lang="en-US" altLang="zh-CN" sz="2800" b="1" kern="100" baseline="30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π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＋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1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0        B.                            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1</a:t>
            </a:r>
            <a:endParaRPr lang="zh-CN" altLang="zh-CN" sz="28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Courier New" panose="02070309020205020404" pitchFamily="49" charset="0"/>
            </a:endParaRPr>
          </a:p>
          <a:p>
            <a:pPr indent="266700" algn="just"/>
            <a:endParaRPr lang="en-US" altLang="zh-CN" sz="2800" b="1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just"/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C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|</a:t>
            </a:r>
            <a:r>
              <a:rPr lang="en-US" altLang="zh-CN" sz="2800" b="1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e</a:t>
            </a:r>
            <a:r>
              <a:rPr lang="en-US" altLang="zh-CN" sz="2800" b="1" kern="100" baseline="300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i</a:t>
            </a:r>
            <a:r>
              <a:rPr lang="en-US" altLang="zh-CN" sz="2800" b="1" i="1" kern="100" baseline="300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x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＋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e</a:t>
            </a:r>
            <a:r>
              <a:rPr lang="zh-CN" altLang="zh-CN" sz="2800" b="1" kern="100" baseline="30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kern="100" baseline="30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i</a:t>
            </a:r>
            <a:r>
              <a:rPr lang="en-US" altLang="zh-CN" sz="2800" b="1" i="1" kern="100" baseline="30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x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|</a:t>
            </a:r>
            <a:r>
              <a:rPr lang="en-US" altLang="zh-CN" sz="2800" b="1" kern="100" dirty="0">
                <a:effectLst/>
                <a:latin typeface="宋体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≤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2  D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．－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2</a:t>
            </a:r>
            <a:r>
              <a:rPr lang="en-US" altLang="zh-CN" sz="2800" b="1" kern="100" dirty="0">
                <a:effectLst/>
                <a:latin typeface="宋体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≤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e</a:t>
            </a:r>
            <a:r>
              <a:rPr lang="en-US" altLang="zh-CN" sz="2800" b="1" kern="100" baseline="30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i</a:t>
            </a:r>
            <a:r>
              <a:rPr lang="en-US" altLang="zh-CN" sz="2800" b="1" i="1" kern="100" baseline="30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x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e</a:t>
            </a:r>
            <a:r>
              <a:rPr lang="zh-CN" altLang="zh-CN" sz="2800" b="1" kern="100" baseline="30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kern="100" baseline="30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i</a:t>
            </a:r>
            <a:r>
              <a:rPr lang="en-US" altLang="zh-CN" sz="2800" b="1" i="1" kern="100" baseline="30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x</a:t>
            </a:r>
            <a:r>
              <a:rPr lang="en-US" altLang="zh-CN" sz="2800" b="1" kern="100" dirty="0">
                <a:effectLst/>
                <a:latin typeface="宋体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≤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2</a:t>
            </a:r>
            <a:endParaRPr lang="zh-CN" altLang="zh-CN" sz="28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Courier New" panose="02070309020205020404" pitchFamily="49" charset="0"/>
            </a:endParaRPr>
          </a:p>
        </p:txBody>
      </p:sp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C7F1A6F3-52A1-3E9B-BB12-43A024F1800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4080771"/>
              </p:ext>
            </p:extLst>
          </p:nvPr>
        </p:nvGraphicFramePr>
        <p:xfrm>
          <a:off x="4274820" y="3322111"/>
          <a:ext cx="2324100" cy="1358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Equation" r:id="rId3" imgW="876240" imgH="533160" progId="Equation.DSMT4">
                  <p:embed/>
                </p:oleObj>
              </mc:Choice>
              <mc:Fallback>
                <p:oleObj name="Equation" r:id="rId3" imgW="876240" imgH="533160" progId="Equation.DSMT4">
                  <p:embed/>
                  <p:pic>
                    <p:nvPicPr>
                      <p:cNvPr id="9" name="Object 3">
                        <a:extLst>
                          <a:ext uri="{FF2B5EF4-FFF2-40B4-BE49-F238E27FC236}">
                            <a16:creationId xmlns:a16="http://schemas.microsoft.com/office/drawing/2014/main" id="{4F089FBD-0071-624C-F78A-6B2E6B281A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74820" y="3322111"/>
                        <a:ext cx="2324100" cy="1358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id="{A22A47F6-740C-92F6-D2E3-5F624B60577B}"/>
              </a:ext>
            </a:extLst>
          </p:cNvPr>
          <p:cNvSpPr txBox="1"/>
          <p:nvPr/>
        </p:nvSpPr>
        <p:spPr>
          <a:xfrm>
            <a:off x="8976360" y="3061930"/>
            <a:ext cx="1021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ABC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589559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5C340D68-D96F-FDAB-E0A3-EB8AA1D3BB8C}"/>
              </a:ext>
            </a:extLst>
          </p:cNvPr>
          <p:cNvSpPr txBox="1"/>
          <p:nvPr/>
        </p:nvSpPr>
        <p:spPr>
          <a:xfrm>
            <a:off x="457200" y="1595068"/>
            <a:ext cx="10500360" cy="3897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6700" algn="just">
              <a:lnSpc>
                <a:spcPct val="150000"/>
              </a:lnSpc>
            </a:pP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18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(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本小题满分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12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分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)</a:t>
            </a:r>
            <a:endParaRPr lang="zh-CN" altLang="zh-CN" sz="28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</a:pP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en-US" altLang="zh-CN" sz="2800" b="1" kern="100" dirty="0">
                <a:effectLst/>
                <a:latin typeface="宋体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△</a:t>
            </a: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ABC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中，角</a:t>
            </a: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A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B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C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的对边分别为</a:t>
            </a: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a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b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c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，若</a:t>
            </a: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A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＋</a:t>
            </a: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C</a:t>
            </a:r>
            <a:r>
              <a:rPr lang="en-US" altLang="zh-CN" sz="2800" b="1" kern="100" dirty="0">
                <a:effectLst/>
                <a:latin typeface="宋体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≤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2</a:t>
            </a: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B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.</a:t>
            </a:r>
            <a:endParaRPr lang="zh-CN" altLang="zh-CN" sz="28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</a:pP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(1)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求证：</a:t>
            </a: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B</a:t>
            </a:r>
            <a:r>
              <a:rPr lang="en-US" altLang="zh-CN" sz="2800" b="1" kern="100" dirty="0">
                <a:effectLst/>
                <a:latin typeface="宋体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≥   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lang="zh-CN" altLang="zh-CN" sz="28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</a:pP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(2)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对</a:t>
            </a:r>
            <a:r>
              <a:rPr lang="en-US" altLang="zh-CN" sz="2800" b="1" i="1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n</a:t>
            </a:r>
            <a:r>
              <a:rPr lang="en-US" altLang="zh-CN" sz="2800" b="1" kern="100" dirty="0" err="1">
                <a:effectLst/>
                <a:latin typeface="宋体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∈</a:t>
            </a:r>
            <a:r>
              <a:rPr lang="en-US" altLang="zh-CN" sz="2800" b="1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N</a:t>
            </a:r>
            <a:r>
              <a:rPr lang="en-US" altLang="zh-CN" sz="2800" b="1" kern="100" baseline="30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*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，请你给出一个</a:t>
            </a: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n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的值，使不等式</a:t>
            </a:r>
            <a:endParaRPr lang="zh-CN" altLang="zh-CN" sz="28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Courier New" panose="02070309020205020404" pitchFamily="49" charset="0"/>
            </a:endParaRPr>
          </a:p>
          <a:p>
            <a:pPr indent="266700" algn="ctr">
              <a:lnSpc>
                <a:spcPct val="150000"/>
              </a:lnSpc>
            </a:pP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a</a:t>
            </a:r>
            <a:r>
              <a:rPr lang="en-US" altLang="zh-CN" sz="2800" b="1" i="1" kern="100" baseline="30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n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＋</a:t>
            </a: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c</a:t>
            </a:r>
            <a:r>
              <a:rPr lang="en-US" altLang="zh-CN" sz="2800" b="1" i="1" kern="100" baseline="30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n</a:t>
            </a:r>
            <a:r>
              <a:rPr lang="en-US" altLang="zh-CN" sz="2800" b="1" kern="100" dirty="0">
                <a:effectLst/>
                <a:latin typeface="宋体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≤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2</a:t>
            </a: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b</a:t>
            </a:r>
            <a:r>
              <a:rPr lang="en-US" altLang="zh-CN" sz="2800" b="1" i="1" kern="100" baseline="30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n</a:t>
            </a:r>
            <a:endParaRPr lang="zh-CN" altLang="zh-CN" sz="28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</a:pP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成立或不成立，并证明你的结论．</a:t>
            </a:r>
            <a:endParaRPr lang="zh-CN" altLang="zh-CN" sz="28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Courier New" panose="02070309020205020404" pitchFamily="49" charset="0"/>
            </a:endParaRPr>
          </a:p>
        </p:txBody>
      </p:sp>
      <p:graphicFrame>
        <p:nvGraphicFramePr>
          <p:cNvPr id="2" name="Object 3">
            <a:extLst>
              <a:ext uri="{FF2B5EF4-FFF2-40B4-BE49-F238E27FC236}">
                <a16:creationId xmlns:a16="http://schemas.microsoft.com/office/drawing/2014/main" id="{23BDCBF4-D65E-985F-AE7A-D3333BB72C2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9582199"/>
              </p:ext>
            </p:extLst>
          </p:nvPr>
        </p:nvGraphicFramePr>
        <p:xfrm>
          <a:off x="2977198" y="2751455"/>
          <a:ext cx="438150" cy="100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0" name="Equation" r:id="rId3" imgW="164880" imgH="393480" progId="Equation.DSMT4">
                  <p:embed/>
                </p:oleObj>
              </mc:Choice>
              <mc:Fallback>
                <p:oleObj name="Equation" r:id="rId3" imgW="164880" imgH="393480" progId="Equation.DSMT4">
                  <p:embed/>
                  <p:pic>
                    <p:nvPicPr>
                      <p:cNvPr id="2" name="Object 3">
                        <a:extLst>
                          <a:ext uri="{FF2B5EF4-FFF2-40B4-BE49-F238E27FC236}">
                            <a16:creationId xmlns:a16="http://schemas.microsoft.com/office/drawing/2014/main" id="{A5AC32F8-4C7E-BE27-3E39-29FC6AD4E6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77198" y="2751455"/>
                        <a:ext cx="438150" cy="10017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A360B1B3-D57E-3C2D-218B-049A2335F93C}"/>
              </a:ext>
            </a:extLst>
          </p:cNvPr>
          <p:cNvSpPr txBox="1"/>
          <p:nvPr/>
        </p:nvSpPr>
        <p:spPr>
          <a:xfrm>
            <a:off x="440690" y="236855"/>
            <a:ext cx="449707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SzTx/>
              <a:buFontTx/>
            </a:pPr>
            <a:r>
              <a:rPr lang="zh-CN" altLang="en-US" sz="4000" b="1" dirty="0">
                <a:solidFill>
                  <a:srgbClr val="056F11"/>
                </a:solidFill>
                <a:latin typeface="微软雅黑" panose="020B0503020204020204" charset="-122"/>
                <a:ea typeface="微软雅黑" panose="020B0503020204020204" charset="-122"/>
              </a:rPr>
              <a:t>二、典型错题分析</a:t>
            </a:r>
          </a:p>
        </p:txBody>
      </p:sp>
      <p:sp>
        <p:nvSpPr>
          <p:cNvPr id="5" name="文本框 2">
            <a:extLst>
              <a:ext uri="{FF2B5EF4-FFF2-40B4-BE49-F238E27FC236}">
                <a16:creationId xmlns:a16="http://schemas.microsoft.com/office/drawing/2014/main" id="{1542FECE-54B6-DC3D-F85D-2BB112DE2BDB}"/>
              </a:ext>
            </a:extLst>
          </p:cNvPr>
          <p:cNvSpPr txBox="1"/>
          <p:nvPr/>
        </p:nvSpPr>
        <p:spPr>
          <a:xfrm>
            <a:off x="511175" y="1035176"/>
            <a:ext cx="5584825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、解题目标不明确</a:t>
            </a:r>
          </a:p>
        </p:txBody>
      </p:sp>
    </p:spTree>
    <p:extLst>
      <p:ext uri="{BB962C8B-B14F-4D97-AF65-F5344CB8AC3E}">
        <p14:creationId xmlns:p14="http://schemas.microsoft.com/office/powerpoint/2010/main" val="2093179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6479C578-9D96-C661-41E6-34D28EB5C3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1" y="132774"/>
            <a:ext cx="5821680" cy="6339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592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2833FC5-8156-A55B-FC45-6D665D914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0"/>
            <a:ext cx="6431280" cy="665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8193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2F4A6B2-36E8-F3BD-D2F4-51D8A59C6D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" y="137160"/>
            <a:ext cx="6324599" cy="6583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394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1E16C77-C372-9929-DD55-6D3F432BCB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13360"/>
            <a:ext cx="6096001" cy="6477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A5BEC495-9CD3-11D5-E1A6-7BB082B6F7D9}"/>
              </a:ext>
            </a:extLst>
          </p:cNvPr>
          <p:cNvSpPr/>
          <p:nvPr/>
        </p:nvSpPr>
        <p:spPr>
          <a:xfrm>
            <a:off x="7671594" y="508245"/>
            <a:ext cx="2517775" cy="290830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sz="2800" b="1" i="0" u="none" baseline="0">
                <a:solidFill>
                  <a:srgbClr val="000000"/>
                </a:solidFill>
                <a:effectLst/>
                <a:latin typeface="Arial" pitchFamily="34" charset="0"/>
                <a:ea typeface="华文行楷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sz="2800" b="1" i="0" u="none" baseline="0">
                <a:solidFill>
                  <a:srgbClr val="000000"/>
                </a:solidFill>
                <a:effectLst/>
                <a:latin typeface="Arial" pitchFamily="34" charset="0"/>
                <a:ea typeface="华文行楷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sz="2800" b="1" i="0" u="none" baseline="0">
                <a:solidFill>
                  <a:srgbClr val="000000"/>
                </a:solidFill>
                <a:effectLst/>
                <a:latin typeface="Arial" pitchFamily="34" charset="0"/>
                <a:ea typeface="华文行楷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sz="2800" b="1" i="0" u="none" baseline="0">
                <a:solidFill>
                  <a:srgbClr val="000000"/>
                </a:solidFill>
                <a:effectLst/>
                <a:latin typeface="Arial" pitchFamily="34" charset="0"/>
                <a:ea typeface="华文行楷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sz="2800" b="1" i="0" u="none" baseline="0">
                <a:solidFill>
                  <a:srgbClr val="000000"/>
                </a:solidFill>
                <a:effectLst/>
                <a:latin typeface="Arial" pitchFamily="34" charset="0"/>
                <a:ea typeface="华文行楷" pitchFamily="2" charset="-122"/>
              </a:defRPr>
            </a:lvl5pPr>
          </a:lstStyle>
          <a:p>
            <a:pPr marL="630238" lvl="0" indent="-630238" eaLnBrk="1" hangingPunct="1">
              <a:lnSpc>
                <a:spcPct val="110000"/>
              </a:lnSpc>
            </a:pPr>
            <a:endParaRPr lang="zh-CN" altLang="en-US" dirty="0">
              <a:latin typeface="黑体" pitchFamily="49" charset="-122"/>
              <a:ea typeface="黑体" pitchFamily="49" charset="-122"/>
            </a:endParaRPr>
          </a:p>
          <a:p>
            <a:pPr marL="630238" lvl="0" indent="-630238" eaLnBrk="1" hangingPunct="1">
              <a:lnSpc>
                <a:spcPct val="110000"/>
              </a:lnSpc>
            </a:pPr>
            <a:r>
              <a:rPr lang="zh-CN" altLang="en-US" dirty="0">
                <a:latin typeface="黑体" pitchFamily="49" charset="-122"/>
                <a:ea typeface="黑体" pitchFamily="49" charset="-122"/>
              </a:rPr>
              <a:t>四个规范：</a:t>
            </a:r>
          </a:p>
          <a:p>
            <a:pPr marL="630238" lvl="0" indent="-630238" eaLnBrk="1" hangingPunct="1">
              <a:lnSpc>
                <a:spcPct val="110000"/>
              </a:lnSpc>
            </a:pPr>
            <a:r>
              <a:rPr lang="zh-CN" altLang="en-US" dirty="0">
                <a:latin typeface="黑体" pitchFamily="49" charset="-122"/>
                <a:ea typeface="黑体" pitchFamily="49" charset="-122"/>
              </a:rPr>
              <a:t>1.规范审题；</a:t>
            </a:r>
          </a:p>
          <a:p>
            <a:pPr marL="630238" lvl="0" indent="-630238" eaLnBrk="1" hangingPunct="1">
              <a:lnSpc>
                <a:spcPct val="110000"/>
              </a:lnSpc>
            </a:pPr>
            <a:r>
              <a:rPr lang="zh-CN" altLang="en-US" dirty="0">
                <a:latin typeface="黑体" pitchFamily="49" charset="-122"/>
                <a:ea typeface="黑体" pitchFamily="49" charset="-122"/>
              </a:rPr>
              <a:t>2.规范书写；</a:t>
            </a:r>
          </a:p>
          <a:p>
            <a:pPr marL="630238" lvl="0" indent="-630238" eaLnBrk="1" hangingPunct="1">
              <a:lnSpc>
                <a:spcPct val="110000"/>
              </a:lnSpc>
            </a:pPr>
            <a:r>
              <a:rPr lang="zh-CN" altLang="en-US" dirty="0">
                <a:latin typeface="黑体" pitchFamily="49" charset="-122"/>
                <a:ea typeface="黑体" pitchFamily="49" charset="-122"/>
              </a:rPr>
              <a:t>3.规范步骤；</a:t>
            </a:r>
          </a:p>
          <a:p>
            <a:pPr marL="630238" lvl="0" indent="-630238" eaLnBrk="1" hangingPunct="1">
              <a:lnSpc>
                <a:spcPct val="110000"/>
              </a:lnSpc>
            </a:pPr>
            <a:r>
              <a:rPr lang="zh-CN" altLang="en-US" dirty="0">
                <a:latin typeface="黑体" pitchFamily="49" charset="-122"/>
                <a:ea typeface="黑体" pitchFamily="49" charset="-122"/>
              </a:rPr>
              <a:t>4.规范推理。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86C4672-A831-ADA3-AD43-99B87B62B6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0294" y="3763487"/>
            <a:ext cx="1511300" cy="1982788"/>
          </a:xfrm>
          <a:prstGeom prst="rect">
            <a:avLst/>
          </a:prstGeom>
          <a:noFill/>
          <a:ln>
            <a:noFill/>
            <a:miter lim="800000"/>
          </a:ln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DB51731E-C11E-991E-61A5-7802718E78B3}"/>
              </a:ext>
            </a:extLst>
          </p:cNvPr>
          <p:cNvGrpSpPr/>
          <p:nvPr/>
        </p:nvGrpSpPr>
        <p:grpSpPr>
          <a:xfrm>
            <a:off x="9485154" y="3843337"/>
            <a:ext cx="838200" cy="1154113"/>
            <a:chOff x="0" y="0"/>
            <a:chExt cx="1320" cy="1560"/>
          </a:xfrm>
        </p:grpSpPr>
        <p:sp>
          <p:nvSpPr>
            <p:cNvPr id="7" name="圆角矩形标注 5">
              <a:extLst>
                <a:ext uri="{FF2B5EF4-FFF2-40B4-BE49-F238E27FC236}">
                  <a16:creationId xmlns:a16="http://schemas.microsoft.com/office/drawing/2014/main" id="{19C7A7A3-97E5-F24E-3DC1-CA29CD6DEE07}"/>
                </a:ext>
              </a:extLst>
            </p:cNvPr>
            <p:cNvSpPr/>
            <p:nvPr/>
          </p:nvSpPr>
          <p:spPr>
            <a:xfrm>
              <a:off x="0" y="0"/>
              <a:ext cx="1320" cy="1560"/>
            </a:xfrm>
            <a:prstGeom prst="wedgeRoundRectCallout">
              <a:avLst>
                <a:gd name="adj1" fmla="val -109319"/>
                <a:gd name="adj2" fmla="val -71986"/>
                <a:gd name="adj3" fmla="val 16667"/>
              </a:avLst>
            </a:prstGeom>
            <a:solidFill>
              <a:srgbClr val="00CC99"/>
            </a:solidFill>
            <a:ln w="25400">
              <a:solidFill>
                <a:srgbClr val="00956F"/>
              </a:solidFill>
              <a:bevel/>
            </a:ln>
          </p:spPr>
          <p:txBody>
            <a:bodyPr anchor="ctr" anchorCtr="0">
              <a:no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sz="2800" b="1" i="0" u="none" baseline="0">
                  <a:solidFill>
                    <a:srgbClr val="000000"/>
                  </a:solidFill>
                  <a:effectLst/>
                  <a:latin typeface="Arial" pitchFamily="34" charset="0"/>
                  <a:ea typeface="华文行楷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sz="2800" b="1" i="0" u="none" baseline="0">
                  <a:solidFill>
                    <a:srgbClr val="000000"/>
                  </a:solidFill>
                  <a:effectLst/>
                  <a:latin typeface="Arial" pitchFamily="34" charset="0"/>
                  <a:ea typeface="华文行楷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sz="2800" b="1" i="0" u="none" baseline="0">
                  <a:solidFill>
                    <a:srgbClr val="000000"/>
                  </a:solidFill>
                  <a:effectLst/>
                  <a:latin typeface="Arial" pitchFamily="34" charset="0"/>
                  <a:ea typeface="华文行楷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sz="2800" b="1" i="0" u="none" baseline="0">
                  <a:solidFill>
                    <a:srgbClr val="000000"/>
                  </a:solidFill>
                  <a:effectLst/>
                  <a:latin typeface="Arial" pitchFamily="34" charset="0"/>
                  <a:ea typeface="华文行楷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sz="2800" b="1" i="0" u="none" baseline="0">
                  <a:solidFill>
                    <a:srgbClr val="000000"/>
                  </a:solidFill>
                  <a:effectLst/>
                  <a:latin typeface="Arial" pitchFamily="34" charset="0"/>
                  <a:ea typeface="华文行楷" pitchFamily="2" charset="-122"/>
                </a:defRPr>
              </a:lvl5pPr>
            </a:lstStyle>
            <a:p>
              <a:pPr marL="0" lvl="0" indent="0" algn="ctr" eaLnBrk="1" hangingPunct="1"/>
              <a:endParaRPr lang="zh-CN" altLang="en-US">
                <a:solidFill>
                  <a:srgbClr val="FFFFFF"/>
                </a:solidFill>
                <a:ea typeface="宋体" pitchFamily="2" charset="-122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B705158-EACE-F0BA-60B0-E300B66D1B54}"/>
                </a:ext>
              </a:extLst>
            </p:cNvPr>
            <p:cNvSpPr/>
            <p:nvPr/>
          </p:nvSpPr>
          <p:spPr>
            <a:xfrm>
              <a:off x="240" y="120"/>
              <a:ext cx="885" cy="127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sz="2800" b="1" i="0" u="none" baseline="0">
                  <a:solidFill>
                    <a:srgbClr val="000000"/>
                  </a:solidFill>
                  <a:effectLst/>
                  <a:latin typeface="Arial" pitchFamily="34" charset="0"/>
                  <a:ea typeface="华文行楷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sz="2800" b="1" i="0" u="none" baseline="0">
                  <a:solidFill>
                    <a:srgbClr val="000000"/>
                  </a:solidFill>
                  <a:effectLst/>
                  <a:latin typeface="Arial" pitchFamily="34" charset="0"/>
                  <a:ea typeface="华文行楷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sz="2800" b="1" i="0" u="none" baseline="0">
                  <a:solidFill>
                    <a:srgbClr val="000000"/>
                  </a:solidFill>
                  <a:effectLst/>
                  <a:latin typeface="Arial" pitchFamily="34" charset="0"/>
                  <a:ea typeface="华文行楷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sz="2800" b="1" i="0" u="none" baseline="0">
                  <a:solidFill>
                    <a:srgbClr val="000000"/>
                  </a:solidFill>
                  <a:effectLst/>
                  <a:latin typeface="Arial" pitchFamily="34" charset="0"/>
                  <a:ea typeface="华文行楷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kumimoji="0" sz="2800" b="1" i="0" u="none" baseline="0">
                  <a:solidFill>
                    <a:srgbClr val="000000"/>
                  </a:solidFill>
                  <a:effectLst/>
                  <a:latin typeface="Arial" pitchFamily="34" charset="0"/>
                  <a:ea typeface="华文行楷" pitchFamily="2" charset="-122"/>
                </a:defRPr>
              </a:lvl5pPr>
            </a:lstStyle>
            <a:p>
              <a:pPr marL="0" marR="0" lvl="0" indent="0" algn="ctr" eaLnBrk="1" hangingPunct="1"/>
              <a:r>
                <a:rPr lang="en-US" altLang="en-US" sz="2800" spc="0">
                  <a:effectLst>
                    <a:outerShdw blurRad="38100" dist="38100" dir="2700000" algn="tl">
                      <a:srgbClr val="FFFFFF"/>
                    </a:outerShdw>
                  </a:effectLst>
                  <a:latin typeface="黑体" pitchFamily="49" charset="-122"/>
                  <a:ea typeface="黑体" pitchFamily="49" charset="-122"/>
                  <a:sym typeface="Wingdings" pitchFamily="2" charset="2"/>
                </a:rPr>
                <a:t>要求</a:t>
              </a:r>
              <a:endParaRPr lang="en-US" altLang="en-US">
                <a:effectLst>
                  <a:outerShdw blurRad="38100" dist="38100" dir="2700000" algn="tl">
                    <a:srgbClr val="FFFFFF"/>
                  </a:outerShdw>
                </a:effectLst>
                <a:latin typeface="黑体" pitchFamily="49" charset="-122"/>
                <a:ea typeface="黑体" pitchFamily="49" charset="-122"/>
                <a:sym typeface="Wingdings" pitchFamily="2" charset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0679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5C340D68-D96F-FDAB-E0A3-EB8AA1D3BB8C}"/>
              </a:ext>
            </a:extLst>
          </p:cNvPr>
          <p:cNvSpPr txBox="1"/>
          <p:nvPr/>
        </p:nvSpPr>
        <p:spPr>
          <a:xfrm>
            <a:off x="457200" y="299668"/>
            <a:ext cx="10500360" cy="3897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6700" algn="just">
              <a:lnSpc>
                <a:spcPct val="150000"/>
              </a:lnSpc>
            </a:pP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18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(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本小题满分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12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分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)</a:t>
            </a:r>
            <a:endParaRPr lang="zh-CN" altLang="zh-CN" sz="28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</a:pP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en-US" altLang="zh-CN" sz="2800" b="1" kern="100" dirty="0">
                <a:effectLst/>
                <a:latin typeface="宋体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△</a:t>
            </a: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ABC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中，角</a:t>
            </a: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A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B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C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的对边分别为</a:t>
            </a: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a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b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c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，若</a:t>
            </a: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A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＋</a:t>
            </a: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C</a:t>
            </a:r>
            <a:r>
              <a:rPr lang="en-US" altLang="zh-CN" sz="2800" b="1" kern="100" dirty="0">
                <a:effectLst/>
                <a:latin typeface="宋体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≤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2</a:t>
            </a: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B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.</a:t>
            </a:r>
            <a:endParaRPr lang="zh-CN" altLang="zh-CN" sz="28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</a:pP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(1)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求证：</a:t>
            </a: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B</a:t>
            </a:r>
            <a:r>
              <a:rPr lang="en-US" altLang="zh-CN" sz="2800" b="1" kern="100" dirty="0">
                <a:effectLst/>
                <a:latin typeface="宋体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≥   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lang="zh-CN" altLang="zh-CN" sz="28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</a:pP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(2)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对</a:t>
            </a:r>
            <a:r>
              <a:rPr lang="en-US" altLang="zh-CN" sz="2800" b="1" i="1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n</a:t>
            </a:r>
            <a:r>
              <a:rPr lang="en-US" altLang="zh-CN" sz="2800" b="1" kern="100" dirty="0" err="1">
                <a:effectLst/>
                <a:latin typeface="宋体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∈</a:t>
            </a:r>
            <a:r>
              <a:rPr lang="en-US" altLang="zh-CN" sz="2800" b="1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N</a:t>
            </a:r>
            <a:r>
              <a:rPr lang="en-US" altLang="zh-CN" sz="2800" b="1" kern="100" baseline="30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*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，请你给出一个</a:t>
            </a: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n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的值，使不等式</a:t>
            </a:r>
            <a:endParaRPr lang="zh-CN" altLang="zh-CN" sz="28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Courier New" panose="02070309020205020404" pitchFamily="49" charset="0"/>
            </a:endParaRPr>
          </a:p>
          <a:p>
            <a:pPr indent="266700" algn="ctr">
              <a:lnSpc>
                <a:spcPct val="150000"/>
              </a:lnSpc>
            </a:pP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a</a:t>
            </a:r>
            <a:r>
              <a:rPr lang="en-US" altLang="zh-CN" sz="2800" b="1" i="1" kern="100" baseline="30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n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＋</a:t>
            </a: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c</a:t>
            </a:r>
            <a:r>
              <a:rPr lang="en-US" altLang="zh-CN" sz="2800" b="1" i="1" kern="100" baseline="30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n</a:t>
            </a:r>
            <a:r>
              <a:rPr lang="en-US" altLang="zh-CN" sz="2800" b="1" kern="100" dirty="0">
                <a:effectLst/>
                <a:latin typeface="宋体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≤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2</a:t>
            </a: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b</a:t>
            </a:r>
            <a:r>
              <a:rPr lang="en-US" altLang="zh-CN" sz="2800" b="1" i="1" kern="100" baseline="30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n</a:t>
            </a:r>
            <a:endParaRPr lang="zh-CN" altLang="zh-CN" sz="28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Courier New" panose="02070309020205020404" pitchFamily="49" charset="0"/>
            </a:endParaRPr>
          </a:p>
          <a:p>
            <a:pPr indent="266700" algn="just">
              <a:lnSpc>
                <a:spcPct val="150000"/>
              </a:lnSpc>
            </a:pP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成立或不成立，并证明你的结论．</a:t>
            </a:r>
            <a:endParaRPr lang="zh-CN" altLang="zh-CN" sz="28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FAAFDC9-25E5-A784-D346-C275CB7E060B}"/>
              </a:ext>
            </a:extLst>
          </p:cNvPr>
          <p:cNvSpPr txBox="1"/>
          <p:nvPr/>
        </p:nvSpPr>
        <p:spPr>
          <a:xfrm>
            <a:off x="735836" y="4535899"/>
            <a:ext cx="76562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</a:rPr>
              <a:t>思考：</a:t>
            </a:r>
            <a:r>
              <a:rPr lang="en-US" altLang="zh-CN" sz="28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楷体_GB2312"/>
              </a:rPr>
              <a:t>n</a:t>
            </a:r>
            <a:r>
              <a:rPr lang="zh-CN" altLang="zh-CN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楷体_GB2312"/>
              </a:rPr>
              <a:t>3</a:t>
            </a:r>
            <a:r>
              <a:rPr lang="zh-CN" altLang="zh-CN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，</a:t>
            </a:r>
            <a:r>
              <a:rPr lang="en-US" altLang="zh-CN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楷体_GB2312"/>
              </a:rPr>
              <a:t>4</a:t>
            </a:r>
            <a:r>
              <a:rPr lang="zh-CN" altLang="zh-CN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时不等式</a:t>
            </a:r>
            <a:r>
              <a:rPr lang="zh-CN" altLang="en-US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是否</a:t>
            </a:r>
            <a:r>
              <a:rPr lang="zh-CN" altLang="zh-CN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成立</a:t>
            </a:r>
            <a:r>
              <a:rPr lang="zh-CN" altLang="en-US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？并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给予</a:t>
            </a:r>
            <a:r>
              <a:rPr lang="zh-CN" altLang="en-US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证明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/>
                <a:cs typeface="Times New Roman" panose="02020603050405020304" pitchFamily="18" charset="0"/>
              </a:rPr>
              <a:t>.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graphicFrame>
        <p:nvGraphicFramePr>
          <p:cNvPr id="2" name="Object 3">
            <a:extLst>
              <a:ext uri="{FF2B5EF4-FFF2-40B4-BE49-F238E27FC236}">
                <a16:creationId xmlns:a16="http://schemas.microsoft.com/office/drawing/2014/main" id="{23BDCBF4-D65E-985F-AE7A-D3333BB72C2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77198" y="1471295"/>
          <a:ext cx="438150" cy="100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4" name="Equation" r:id="rId3" imgW="164880" imgH="393480" progId="Equation.DSMT4">
                  <p:embed/>
                </p:oleObj>
              </mc:Choice>
              <mc:Fallback>
                <p:oleObj name="Equation" r:id="rId3" imgW="164880" imgH="393480" progId="Equation.DSMT4">
                  <p:embed/>
                  <p:pic>
                    <p:nvPicPr>
                      <p:cNvPr id="2" name="Object 3">
                        <a:extLst>
                          <a:ext uri="{FF2B5EF4-FFF2-40B4-BE49-F238E27FC236}">
                            <a16:creationId xmlns:a16="http://schemas.microsoft.com/office/drawing/2014/main" id="{23BDCBF4-D65E-985F-AE7A-D3333BB72C2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77198" y="1471295"/>
                        <a:ext cx="438150" cy="10017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498463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781C6E0-05FB-D63F-1A3B-33C5B74274C3}"/>
              </a:ext>
            </a:extLst>
          </p:cNvPr>
          <p:cNvSpPr txBox="1"/>
          <p:nvPr/>
        </p:nvSpPr>
        <p:spPr>
          <a:xfrm>
            <a:off x="440690" y="236855"/>
            <a:ext cx="449707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SzTx/>
              <a:buFontTx/>
            </a:pPr>
            <a:r>
              <a:rPr lang="zh-CN" altLang="en-US" sz="4000" b="1" dirty="0">
                <a:solidFill>
                  <a:srgbClr val="056F11"/>
                </a:solidFill>
                <a:latin typeface="微软雅黑" panose="020B0503020204020204" charset="-122"/>
                <a:ea typeface="微软雅黑" panose="020B0503020204020204" charset="-122"/>
              </a:rPr>
              <a:t>三、小结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8044190-31CD-6EB7-5524-73562BD43E4E}"/>
              </a:ext>
            </a:extLst>
          </p:cNvPr>
          <p:cNvSpPr txBox="1"/>
          <p:nvPr/>
        </p:nvSpPr>
        <p:spPr>
          <a:xfrm>
            <a:off x="575945" y="1043940"/>
            <a:ext cx="5584825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1、思维欠缜密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413FACBA-8A80-4579-B81C-E508886E149A}"/>
              </a:ext>
            </a:extLst>
          </p:cNvPr>
          <p:cNvSpPr txBox="1"/>
          <p:nvPr/>
        </p:nvSpPr>
        <p:spPr>
          <a:xfrm>
            <a:off x="575945" y="1775460"/>
            <a:ext cx="5584825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、转化意识淡薄</a:t>
            </a:r>
          </a:p>
        </p:txBody>
      </p:sp>
      <p:sp>
        <p:nvSpPr>
          <p:cNvPr id="25" name="文本框 2">
            <a:extLst>
              <a:ext uri="{FF2B5EF4-FFF2-40B4-BE49-F238E27FC236}">
                <a16:creationId xmlns:a16="http://schemas.microsoft.com/office/drawing/2014/main" id="{6A0EA2CA-F342-4321-BCD4-3282EA903AB2}"/>
              </a:ext>
            </a:extLst>
          </p:cNvPr>
          <p:cNvSpPr txBox="1"/>
          <p:nvPr/>
        </p:nvSpPr>
        <p:spPr>
          <a:xfrm>
            <a:off x="575945" y="2471420"/>
            <a:ext cx="5584825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l">
              <a:buClrTx/>
              <a:buSzTx/>
              <a:buFontTx/>
            </a:pPr>
            <a:r>
              <a:rPr lang="en-US" altLang="zh-CN" sz="3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、信息理解不到位</a:t>
            </a:r>
          </a:p>
        </p:txBody>
      </p:sp>
      <p:sp>
        <p:nvSpPr>
          <p:cNvPr id="26" name="文本框 2">
            <a:extLst>
              <a:ext uri="{FF2B5EF4-FFF2-40B4-BE49-F238E27FC236}">
                <a16:creationId xmlns:a16="http://schemas.microsoft.com/office/drawing/2014/main" id="{F1DB49E2-F9BC-4F2D-AB0A-FD3633F42231}"/>
              </a:ext>
            </a:extLst>
          </p:cNvPr>
          <p:cNvSpPr txBox="1"/>
          <p:nvPr/>
        </p:nvSpPr>
        <p:spPr>
          <a:xfrm>
            <a:off x="579755" y="3184016"/>
            <a:ext cx="5584825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、解题目标不明确</a:t>
            </a:r>
          </a:p>
        </p:txBody>
      </p:sp>
    </p:spTree>
    <p:extLst>
      <p:ext uri="{BB962C8B-B14F-4D97-AF65-F5344CB8AC3E}">
        <p14:creationId xmlns:p14="http://schemas.microsoft.com/office/powerpoint/2010/main" val="24497344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30F9681-9638-DE20-DF72-C806ACEC983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7463" y="293782"/>
            <a:ext cx="6042765" cy="3561938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2DA507C1-03BB-E78D-166A-81DAF4FEB05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19781" y="2960782"/>
            <a:ext cx="6544756" cy="3272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781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ED0F93EC-63CF-A3B3-9481-CE7493AAFD6E}"/>
              </a:ext>
            </a:extLst>
          </p:cNvPr>
          <p:cNvCxnSpPr>
            <a:cxnSpLocks/>
          </p:cNvCxnSpPr>
          <p:nvPr/>
        </p:nvCxnSpPr>
        <p:spPr>
          <a:xfrm>
            <a:off x="439405" y="419866"/>
            <a:ext cx="0" cy="463033"/>
          </a:xfrm>
          <a:prstGeom prst="line">
            <a:avLst/>
          </a:prstGeom>
          <a:ln w="38100">
            <a:solidFill>
              <a:srgbClr val="018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图片 27">
            <a:extLst>
              <a:ext uri="{FF2B5EF4-FFF2-40B4-BE49-F238E27FC236}">
                <a16:creationId xmlns:a16="http://schemas.microsoft.com/office/drawing/2014/main" id="{6A54A2D4-8001-4856-3E09-80B7DD35F3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645" y="703875"/>
            <a:ext cx="3590476" cy="2552381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0E514E87-787A-6119-66A2-AAA8B56D59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6645" y="3500105"/>
            <a:ext cx="3590476" cy="2200000"/>
          </a:xfrm>
          <a:prstGeom prst="rect">
            <a:avLst/>
          </a:prstGeom>
        </p:spPr>
      </p:pic>
      <p:sp>
        <p:nvSpPr>
          <p:cNvPr id="40" name="文本框 39">
            <a:extLst>
              <a:ext uri="{FF2B5EF4-FFF2-40B4-BE49-F238E27FC236}">
                <a16:creationId xmlns:a16="http://schemas.microsoft.com/office/drawing/2014/main" id="{73DB6F4B-44B2-BC7D-5F35-BA3EBEFFA409}"/>
              </a:ext>
            </a:extLst>
          </p:cNvPr>
          <p:cNvSpPr txBox="1"/>
          <p:nvPr/>
        </p:nvSpPr>
        <p:spPr>
          <a:xfrm>
            <a:off x="5347811" y="1472233"/>
            <a:ext cx="50526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6000" b="1" dirty="0">
                <a:solidFill>
                  <a:srgbClr val="7030A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鱼</a:t>
            </a:r>
            <a:endParaRPr lang="zh-CN" altLang="en-US" sz="6000" dirty="0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19083E0C-D2F9-79C9-346A-04A144A84C0E}"/>
              </a:ext>
            </a:extLst>
          </p:cNvPr>
          <p:cNvSpPr txBox="1"/>
          <p:nvPr/>
        </p:nvSpPr>
        <p:spPr>
          <a:xfrm>
            <a:off x="5407998" y="3939873"/>
            <a:ext cx="109983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6000" b="1" dirty="0">
                <a:solidFill>
                  <a:srgbClr val="7030A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渔</a:t>
            </a:r>
            <a:endParaRPr lang="zh-CN" altLang="en-US" sz="6000" dirty="0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C6B8C539-BDA9-9AD1-A023-3C72B169DA58}"/>
              </a:ext>
            </a:extLst>
          </p:cNvPr>
          <p:cNvSpPr txBox="1"/>
          <p:nvPr/>
        </p:nvSpPr>
        <p:spPr>
          <a:xfrm>
            <a:off x="7314991" y="1389205"/>
            <a:ext cx="3141784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核心知识 </a:t>
            </a:r>
            <a:endParaRPr lang="zh-CN" altLang="en-US" sz="4000" dirty="0"/>
          </a:p>
          <a:p>
            <a:r>
              <a:rPr lang="zh-CN" altLang="en-US" sz="40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endParaRPr lang="en-US" altLang="zh-CN" sz="4000" b="1" dirty="0">
              <a:solidFill>
                <a:srgbClr val="FF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40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  鱼渔</a:t>
            </a:r>
            <a:endParaRPr lang="zh-CN" altLang="en-US" sz="4000" dirty="0"/>
          </a:p>
          <a:p>
            <a:r>
              <a:rPr lang="zh-CN" altLang="en-US" sz="40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  兼得</a:t>
            </a:r>
            <a:endParaRPr lang="en-US" altLang="zh-CN" sz="4000" b="1" dirty="0">
              <a:solidFill>
                <a:srgbClr val="FF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4000" b="1" dirty="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4000" b="1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思维方法 </a:t>
            </a:r>
            <a:endParaRPr lang="zh-CN" altLang="en-US" sz="4000" dirty="0"/>
          </a:p>
          <a:p>
            <a:endParaRPr lang="zh-CN" altLang="en-US" sz="4000" dirty="0"/>
          </a:p>
        </p:txBody>
      </p:sp>
    </p:spTree>
    <p:extLst>
      <p:ext uri="{BB962C8B-B14F-4D97-AF65-F5344CB8AC3E}">
        <p14:creationId xmlns:p14="http://schemas.microsoft.com/office/powerpoint/2010/main" val="18023346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ED0F93EC-63CF-A3B3-9481-CE7493AAFD6E}"/>
              </a:ext>
            </a:extLst>
          </p:cNvPr>
          <p:cNvCxnSpPr>
            <a:cxnSpLocks/>
          </p:cNvCxnSpPr>
          <p:nvPr/>
        </p:nvCxnSpPr>
        <p:spPr>
          <a:xfrm>
            <a:off x="439405" y="419866"/>
            <a:ext cx="0" cy="463033"/>
          </a:xfrm>
          <a:prstGeom prst="line">
            <a:avLst/>
          </a:prstGeom>
          <a:ln w="38100">
            <a:solidFill>
              <a:srgbClr val="018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椭圆 4">
            <a:extLst>
              <a:ext uri="{FF2B5EF4-FFF2-40B4-BE49-F238E27FC236}">
                <a16:creationId xmlns:a16="http://schemas.microsoft.com/office/drawing/2014/main" id="{FF7531BD-308C-487C-98A4-2B63AA7F41DB}"/>
              </a:ext>
            </a:extLst>
          </p:cNvPr>
          <p:cNvSpPr/>
          <p:nvPr/>
        </p:nvSpPr>
        <p:spPr>
          <a:xfrm>
            <a:off x="4305300" y="2285638"/>
            <a:ext cx="667658" cy="667658"/>
          </a:xfrm>
          <a:custGeom>
            <a:avLst/>
            <a:gdLst>
              <a:gd name="connsiteX0" fmla="*/ 157638 w 338138"/>
              <a:gd name="connsiteY0" fmla="*/ 144463 h 338138"/>
              <a:gd name="connsiteX1" fmla="*/ 165544 w 338138"/>
              <a:gd name="connsiteY1" fmla="*/ 148443 h 338138"/>
              <a:gd name="connsiteX2" fmla="*/ 249865 w 338138"/>
              <a:gd name="connsiteY2" fmla="*/ 233341 h 338138"/>
              <a:gd name="connsiteX3" fmla="*/ 280167 w 338138"/>
              <a:gd name="connsiteY3" fmla="*/ 232015 h 338138"/>
              <a:gd name="connsiteX4" fmla="*/ 286755 w 338138"/>
              <a:gd name="connsiteY4" fmla="*/ 234668 h 338138"/>
              <a:gd name="connsiteX5" fmla="*/ 335503 w 338138"/>
              <a:gd name="connsiteY5" fmla="*/ 283750 h 338138"/>
              <a:gd name="connsiteX6" fmla="*/ 338138 w 338138"/>
              <a:gd name="connsiteY6" fmla="*/ 293036 h 338138"/>
              <a:gd name="connsiteX7" fmla="*/ 330233 w 338138"/>
              <a:gd name="connsiteY7" fmla="*/ 298342 h 338138"/>
              <a:gd name="connsiteX8" fmla="*/ 311788 w 338138"/>
              <a:gd name="connsiteY8" fmla="*/ 303648 h 338138"/>
              <a:gd name="connsiteX9" fmla="*/ 303883 w 338138"/>
              <a:gd name="connsiteY9" fmla="*/ 310281 h 338138"/>
              <a:gd name="connsiteX10" fmla="*/ 299930 w 338138"/>
              <a:gd name="connsiteY10" fmla="*/ 331505 h 338138"/>
              <a:gd name="connsiteX11" fmla="*/ 293343 w 338138"/>
              <a:gd name="connsiteY11" fmla="*/ 338138 h 338138"/>
              <a:gd name="connsiteX12" fmla="*/ 290708 w 338138"/>
              <a:gd name="connsiteY12" fmla="*/ 338138 h 338138"/>
              <a:gd name="connsiteX13" fmla="*/ 284120 w 338138"/>
              <a:gd name="connsiteY13" fmla="*/ 335485 h 338138"/>
              <a:gd name="connsiteX14" fmla="*/ 235372 w 338138"/>
              <a:gd name="connsiteY14" fmla="*/ 286403 h 338138"/>
              <a:gd name="connsiteX15" fmla="*/ 232737 w 338138"/>
              <a:gd name="connsiteY15" fmla="*/ 279770 h 338138"/>
              <a:gd name="connsiteX16" fmla="*/ 234054 w 338138"/>
              <a:gd name="connsiteY16" fmla="*/ 249260 h 338138"/>
              <a:gd name="connsiteX17" fmla="*/ 149733 w 338138"/>
              <a:gd name="connsiteY17" fmla="*/ 164361 h 338138"/>
              <a:gd name="connsiteX18" fmla="*/ 149733 w 338138"/>
              <a:gd name="connsiteY18" fmla="*/ 148443 h 338138"/>
              <a:gd name="connsiteX19" fmla="*/ 157638 w 338138"/>
              <a:gd name="connsiteY19" fmla="*/ 144463 h 338138"/>
              <a:gd name="connsiteX20" fmla="*/ 145922 w 338138"/>
              <a:gd name="connsiteY20" fmla="*/ 120650 h 338138"/>
              <a:gd name="connsiteX21" fmla="*/ 169863 w 338138"/>
              <a:gd name="connsiteY21" fmla="*/ 137383 h 338138"/>
              <a:gd name="connsiteX22" fmla="*/ 157893 w 338138"/>
              <a:gd name="connsiteY22" fmla="*/ 133522 h 338138"/>
              <a:gd name="connsiteX23" fmla="*/ 141931 w 338138"/>
              <a:gd name="connsiteY23" fmla="*/ 141245 h 338138"/>
              <a:gd name="connsiteX24" fmla="*/ 137941 w 338138"/>
              <a:gd name="connsiteY24" fmla="*/ 168275 h 338138"/>
              <a:gd name="connsiteX25" fmla="*/ 120650 w 338138"/>
              <a:gd name="connsiteY25" fmla="*/ 145106 h 338138"/>
              <a:gd name="connsiteX26" fmla="*/ 145922 w 338138"/>
              <a:gd name="connsiteY26" fmla="*/ 120650 h 338138"/>
              <a:gd name="connsiteX27" fmla="*/ 146051 w 338138"/>
              <a:gd name="connsiteY27" fmla="*/ 60325 h 338138"/>
              <a:gd name="connsiteX28" fmla="*/ 230188 w 338138"/>
              <a:gd name="connsiteY28" fmla="*/ 145257 h 338138"/>
              <a:gd name="connsiteX29" fmla="*/ 219671 w 338138"/>
              <a:gd name="connsiteY29" fmla="*/ 186395 h 338138"/>
              <a:gd name="connsiteX30" fmla="*/ 193378 w 338138"/>
              <a:gd name="connsiteY30" fmla="*/ 161181 h 338138"/>
              <a:gd name="connsiteX31" fmla="*/ 196007 w 338138"/>
              <a:gd name="connsiteY31" fmla="*/ 145257 h 338138"/>
              <a:gd name="connsiteX32" fmla="*/ 146051 w 338138"/>
              <a:gd name="connsiteY32" fmla="*/ 94828 h 338138"/>
              <a:gd name="connsiteX33" fmla="*/ 96094 w 338138"/>
              <a:gd name="connsiteY33" fmla="*/ 145257 h 338138"/>
              <a:gd name="connsiteX34" fmla="*/ 146051 w 338138"/>
              <a:gd name="connsiteY34" fmla="*/ 195685 h 338138"/>
              <a:gd name="connsiteX35" fmla="*/ 161827 w 338138"/>
              <a:gd name="connsiteY35" fmla="*/ 193031 h 338138"/>
              <a:gd name="connsiteX36" fmla="*/ 188119 w 338138"/>
              <a:gd name="connsiteY36" fmla="*/ 219572 h 338138"/>
              <a:gd name="connsiteX37" fmla="*/ 146051 w 338138"/>
              <a:gd name="connsiteY37" fmla="*/ 230188 h 338138"/>
              <a:gd name="connsiteX38" fmla="*/ 61913 w 338138"/>
              <a:gd name="connsiteY38" fmla="*/ 145257 h 338138"/>
              <a:gd name="connsiteX39" fmla="*/ 146051 w 338138"/>
              <a:gd name="connsiteY39" fmla="*/ 60325 h 338138"/>
              <a:gd name="connsiteX40" fmla="*/ 145257 w 338138"/>
              <a:gd name="connsiteY40" fmla="*/ 0 h 338138"/>
              <a:gd name="connsiteX41" fmla="*/ 290513 w 338138"/>
              <a:gd name="connsiteY41" fmla="*/ 145257 h 338138"/>
              <a:gd name="connsiteX42" fmla="*/ 269385 w 338138"/>
              <a:gd name="connsiteY42" fmla="*/ 221846 h 338138"/>
              <a:gd name="connsiteX43" fmla="*/ 254859 w 338138"/>
              <a:gd name="connsiteY43" fmla="*/ 221846 h 338138"/>
              <a:gd name="connsiteX44" fmla="*/ 239013 w 338138"/>
              <a:gd name="connsiteY44" fmla="*/ 206000 h 338138"/>
              <a:gd name="connsiteX45" fmla="*/ 256180 w 338138"/>
              <a:gd name="connsiteY45" fmla="*/ 145257 h 338138"/>
              <a:gd name="connsiteX46" fmla="*/ 145257 w 338138"/>
              <a:gd name="connsiteY46" fmla="*/ 34333 h 338138"/>
              <a:gd name="connsiteX47" fmla="*/ 34333 w 338138"/>
              <a:gd name="connsiteY47" fmla="*/ 145257 h 338138"/>
              <a:gd name="connsiteX48" fmla="*/ 145257 w 338138"/>
              <a:gd name="connsiteY48" fmla="*/ 256180 h 338138"/>
              <a:gd name="connsiteX49" fmla="*/ 206000 w 338138"/>
              <a:gd name="connsiteY49" fmla="*/ 239013 h 338138"/>
              <a:gd name="connsiteX50" fmla="*/ 221847 w 338138"/>
              <a:gd name="connsiteY50" fmla="*/ 254859 h 338138"/>
              <a:gd name="connsiteX51" fmla="*/ 221847 w 338138"/>
              <a:gd name="connsiteY51" fmla="*/ 269385 h 338138"/>
              <a:gd name="connsiteX52" fmla="*/ 145257 w 338138"/>
              <a:gd name="connsiteY52" fmla="*/ 290513 h 338138"/>
              <a:gd name="connsiteX53" fmla="*/ 0 w 338138"/>
              <a:gd name="connsiteY53" fmla="*/ 145257 h 338138"/>
              <a:gd name="connsiteX54" fmla="*/ 145257 w 338138"/>
              <a:gd name="connsiteY54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38138" h="338138">
                <a:moveTo>
                  <a:pt x="157638" y="144463"/>
                </a:moveTo>
                <a:cubicBezTo>
                  <a:pt x="160273" y="144463"/>
                  <a:pt x="162908" y="145790"/>
                  <a:pt x="165544" y="148443"/>
                </a:cubicBezTo>
                <a:cubicBezTo>
                  <a:pt x="165544" y="148443"/>
                  <a:pt x="165544" y="148443"/>
                  <a:pt x="249865" y="233341"/>
                </a:cubicBezTo>
                <a:cubicBezTo>
                  <a:pt x="249865" y="233341"/>
                  <a:pt x="249865" y="233341"/>
                  <a:pt x="280167" y="232015"/>
                </a:cubicBezTo>
                <a:cubicBezTo>
                  <a:pt x="282803" y="232015"/>
                  <a:pt x="285438" y="233341"/>
                  <a:pt x="286755" y="234668"/>
                </a:cubicBezTo>
                <a:cubicBezTo>
                  <a:pt x="286755" y="234668"/>
                  <a:pt x="286755" y="234668"/>
                  <a:pt x="335503" y="283750"/>
                </a:cubicBezTo>
                <a:cubicBezTo>
                  <a:pt x="338138" y="286403"/>
                  <a:pt x="338138" y="289056"/>
                  <a:pt x="338138" y="293036"/>
                </a:cubicBezTo>
                <a:cubicBezTo>
                  <a:pt x="336821" y="295689"/>
                  <a:pt x="334186" y="298342"/>
                  <a:pt x="330233" y="298342"/>
                </a:cubicBezTo>
                <a:cubicBezTo>
                  <a:pt x="330233" y="298342"/>
                  <a:pt x="330233" y="298342"/>
                  <a:pt x="311788" y="303648"/>
                </a:cubicBezTo>
                <a:cubicBezTo>
                  <a:pt x="307835" y="303648"/>
                  <a:pt x="305200" y="306301"/>
                  <a:pt x="303883" y="310281"/>
                </a:cubicBezTo>
                <a:cubicBezTo>
                  <a:pt x="303883" y="310281"/>
                  <a:pt x="303883" y="310281"/>
                  <a:pt x="299930" y="331505"/>
                </a:cubicBezTo>
                <a:cubicBezTo>
                  <a:pt x="298613" y="334158"/>
                  <a:pt x="295978" y="336812"/>
                  <a:pt x="293343" y="338138"/>
                </a:cubicBezTo>
                <a:cubicBezTo>
                  <a:pt x="292025" y="338138"/>
                  <a:pt x="292025" y="338138"/>
                  <a:pt x="290708" y="338138"/>
                </a:cubicBezTo>
                <a:cubicBezTo>
                  <a:pt x="288073" y="338138"/>
                  <a:pt x="285438" y="336812"/>
                  <a:pt x="284120" y="335485"/>
                </a:cubicBezTo>
                <a:cubicBezTo>
                  <a:pt x="284120" y="335485"/>
                  <a:pt x="284120" y="335485"/>
                  <a:pt x="235372" y="286403"/>
                </a:cubicBezTo>
                <a:cubicBezTo>
                  <a:pt x="232737" y="283750"/>
                  <a:pt x="232737" y="281097"/>
                  <a:pt x="232737" y="279770"/>
                </a:cubicBezTo>
                <a:cubicBezTo>
                  <a:pt x="232737" y="279770"/>
                  <a:pt x="232737" y="279770"/>
                  <a:pt x="234054" y="249260"/>
                </a:cubicBezTo>
                <a:cubicBezTo>
                  <a:pt x="234054" y="249260"/>
                  <a:pt x="234054" y="249260"/>
                  <a:pt x="149733" y="164361"/>
                </a:cubicBezTo>
                <a:cubicBezTo>
                  <a:pt x="144463" y="159055"/>
                  <a:pt x="144463" y="152422"/>
                  <a:pt x="149733" y="148443"/>
                </a:cubicBezTo>
                <a:cubicBezTo>
                  <a:pt x="151051" y="145790"/>
                  <a:pt x="155003" y="144463"/>
                  <a:pt x="157638" y="144463"/>
                </a:cubicBezTo>
                <a:close/>
                <a:moveTo>
                  <a:pt x="145922" y="120650"/>
                </a:moveTo>
                <a:cubicBezTo>
                  <a:pt x="157893" y="120650"/>
                  <a:pt x="167203" y="128373"/>
                  <a:pt x="169863" y="137383"/>
                </a:cubicBezTo>
                <a:cubicBezTo>
                  <a:pt x="167203" y="134809"/>
                  <a:pt x="161883" y="133522"/>
                  <a:pt x="157893" y="133522"/>
                </a:cubicBezTo>
                <a:cubicBezTo>
                  <a:pt x="151242" y="133522"/>
                  <a:pt x="145922" y="136096"/>
                  <a:pt x="141931" y="141245"/>
                </a:cubicBezTo>
                <a:cubicBezTo>
                  <a:pt x="133951" y="147680"/>
                  <a:pt x="132620" y="160552"/>
                  <a:pt x="137941" y="168275"/>
                </a:cubicBezTo>
                <a:cubicBezTo>
                  <a:pt x="128630" y="165701"/>
                  <a:pt x="120650" y="156691"/>
                  <a:pt x="120650" y="145106"/>
                </a:cubicBezTo>
                <a:cubicBezTo>
                  <a:pt x="120650" y="132234"/>
                  <a:pt x="132620" y="120650"/>
                  <a:pt x="145922" y="120650"/>
                </a:cubicBezTo>
                <a:close/>
                <a:moveTo>
                  <a:pt x="146051" y="60325"/>
                </a:moveTo>
                <a:cubicBezTo>
                  <a:pt x="192063" y="60325"/>
                  <a:pt x="230188" y="98810"/>
                  <a:pt x="230188" y="145257"/>
                </a:cubicBezTo>
                <a:cubicBezTo>
                  <a:pt x="230188" y="159854"/>
                  <a:pt x="226244" y="174452"/>
                  <a:pt x="219671" y="186395"/>
                </a:cubicBezTo>
                <a:lnTo>
                  <a:pt x="193378" y="161181"/>
                </a:lnTo>
                <a:cubicBezTo>
                  <a:pt x="196007" y="155873"/>
                  <a:pt x="196007" y="150565"/>
                  <a:pt x="196007" y="145257"/>
                </a:cubicBezTo>
                <a:cubicBezTo>
                  <a:pt x="196007" y="117388"/>
                  <a:pt x="173658" y="94828"/>
                  <a:pt x="146051" y="94828"/>
                </a:cubicBezTo>
                <a:cubicBezTo>
                  <a:pt x="118443" y="94828"/>
                  <a:pt x="96094" y="117388"/>
                  <a:pt x="96094" y="145257"/>
                </a:cubicBezTo>
                <a:cubicBezTo>
                  <a:pt x="96094" y="173125"/>
                  <a:pt x="118443" y="195685"/>
                  <a:pt x="146051" y="195685"/>
                </a:cubicBezTo>
                <a:cubicBezTo>
                  <a:pt x="151309" y="195685"/>
                  <a:pt x="156568" y="194358"/>
                  <a:pt x="161827" y="193031"/>
                </a:cubicBezTo>
                <a:cubicBezTo>
                  <a:pt x="161827" y="193031"/>
                  <a:pt x="161827" y="193031"/>
                  <a:pt x="188119" y="219572"/>
                </a:cubicBezTo>
                <a:cubicBezTo>
                  <a:pt x="174973" y="226207"/>
                  <a:pt x="161827" y="230188"/>
                  <a:pt x="146051" y="230188"/>
                </a:cubicBezTo>
                <a:cubicBezTo>
                  <a:pt x="100038" y="230188"/>
                  <a:pt x="61913" y="191703"/>
                  <a:pt x="61913" y="145257"/>
                </a:cubicBezTo>
                <a:cubicBezTo>
                  <a:pt x="61913" y="98810"/>
                  <a:pt x="100038" y="60325"/>
                  <a:pt x="146051" y="60325"/>
                </a:cubicBezTo>
                <a:close/>
                <a:moveTo>
                  <a:pt x="145257" y="0"/>
                </a:moveTo>
                <a:cubicBezTo>
                  <a:pt x="225808" y="0"/>
                  <a:pt x="290513" y="64705"/>
                  <a:pt x="290513" y="145257"/>
                </a:cubicBezTo>
                <a:cubicBezTo>
                  <a:pt x="290513" y="172987"/>
                  <a:pt x="282590" y="199398"/>
                  <a:pt x="269385" y="221846"/>
                </a:cubicBezTo>
                <a:cubicBezTo>
                  <a:pt x="269385" y="221846"/>
                  <a:pt x="269385" y="221846"/>
                  <a:pt x="254859" y="221846"/>
                </a:cubicBezTo>
                <a:cubicBezTo>
                  <a:pt x="254859" y="221846"/>
                  <a:pt x="254859" y="221846"/>
                  <a:pt x="239013" y="206000"/>
                </a:cubicBezTo>
                <a:cubicBezTo>
                  <a:pt x="249577" y="188833"/>
                  <a:pt x="256180" y="167705"/>
                  <a:pt x="256180" y="145257"/>
                </a:cubicBezTo>
                <a:cubicBezTo>
                  <a:pt x="256180" y="84513"/>
                  <a:pt x="207321" y="34333"/>
                  <a:pt x="145257" y="34333"/>
                </a:cubicBezTo>
                <a:cubicBezTo>
                  <a:pt x="84513" y="34333"/>
                  <a:pt x="34333" y="84513"/>
                  <a:pt x="34333" y="145257"/>
                </a:cubicBezTo>
                <a:cubicBezTo>
                  <a:pt x="34333" y="207321"/>
                  <a:pt x="84513" y="256180"/>
                  <a:pt x="145257" y="256180"/>
                </a:cubicBezTo>
                <a:cubicBezTo>
                  <a:pt x="167705" y="256180"/>
                  <a:pt x="188834" y="249577"/>
                  <a:pt x="206000" y="239013"/>
                </a:cubicBezTo>
                <a:cubicBezTo>
                  <a:pt x="206000" y="239013"/>
                  <a:pt x="206000" y="239013"/>
                  <a:pt x="221847" y="254859"/>
                </a:cubicBezTo>
                <a:cubicBezTo>
                  <a:pt x="221847" y="254859"/>
                  <a:pt x="221847" y="254859"/>
                  <a:pt x="221847" y="269385"/>
                </a:cubicBezTo>
                <a:cubicBezTo>
                  <a:pt x="199398" y="282590"/>
                  <a:pt x="172988" y="290513"/>
                  <a:pt x="145257" y="290513"/>
                </a:cubicBezTo>
                <a:cubicBezTo>
                  <a:pt x="64705" y="290513"/>
                  <a:pt x="0" y="225808"/>
                  <a:pt x="0" y="145257"/>
                </a:cubicBezTo>
                <a:cubicBezTo>
                  <a:pt x="0" y="64705"/>
                  <a:pt x="64705" y="0"/>
                  <a:pt x="1452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" name="椭圆 5">
            <a:extLst>
              <a:ext uri="{FF2B5EF4-FFF2-40B4-BE49-F238E27FC236}">
                <a16:creationId xmlns:a16="http://schemas.microsoft.com/office/drawing/2014/main" id="{BACA74CA-5E39-1A83-005A-BA82684857AB}"/>
              </a:ext>
            </a:extLst>
          </p:cNvPr>
          <p:cNvSpPr/>
          <p:nvPr/>
        </p:nvSpPr>
        <p:spPr>
          <a:xfrm>
            <a:off x="4305300" y="3492549"/>
            <a:ext cx="667658" cy="619663"/>
          </a:xfrm>
          <a:custGeom>
            <a:avLst/>
            <a:gdLst>
              <a:gd name="connsiteX0" fmla="*/ 288132 w 338138"/>
              <a:gd name="connsiteY0" fmla="*/ 223343 h 313831"/>
              <a:gd name="connsiteX1" fmla="*/ 279400 w 338138"/>
              <a:gd name="connsiteY1" fmla="*/ 231281 h 313831"/>
              <a:gd name="connsiteX2" fmla="*/ 288132 w 338138"/>
              <a:gd name="connsiteY2" fmla="*/ 239219 h 313831"/>
              <a:gd name="connsiteX3" fmla="*/ 296864 w 338138"/>
              <a:gd name="connsiteY3" fmla="*/ 231281 h 313831"/>
              <a:gd name="connsiteX4" fmla="*/ 288132 w 338138"/>
              <a:gd name="connsiteY4" fmla="*/ 223343 h 313831"/>
              <a:gd name="connsiteX5" fmla="*/ 261938 w 338138"/>
              <a:gd name="connsiteY5" fmla="*/ 223343 h 313831"/>
              <a:gd name="connsiteX6" fmla="*/ 254000 w 338138"/>
              <a:gd name="connsiteY6" fmla="*/ 231281 h 313831"/>
              <a:gd name="connsiteX7" fmla="*/ 261938 w 338138"/>
              <a:gd name="connsiteY7" fmla="*/ 239219 h 313831"/>
              <a:gd name="connsiteX8" fmla="*/ 269876 w 338138"/>
              <a:gd name="connsiteY8" fmla="*/ 231281 h 313831"/>
              <a:gd name="connsiteX9" fmla="*/ 261938 w 338138"/>
              <a:gd name="connsiteY9" fmla="*/ 223343 h 313831"/>
              <a:gd name="connsiteX10" fmla="*/ 116535 w 338138"/>
              <a:gd name="connsiteY10" fmla="*/ 45543 h 313831"/>
              <a:gd name="connsiteX11" fmla="*/ 141773 w 338138"/>
              <a:gd name="connsiteY11" fmla="*/ 88073 h 313831"/>
              <a:gd name="connsiteX12" fmla="*/ 108565 w 338138"/>
              <a:gd name="connsiteY12" fmla="*/ 102693 h 313831"/>
              <a:gd name="connsiteX13" fmla="*/ 87312 w 338138"/>
              <a:gd name="connsiteY13" fmla="*/ 74783 h 313831"/>
              <a:gd name="connsiteX14" fmla="*/ 116535 w 338138"/>
              <a:gd name="connsiteY14" fmla="*/ 45543 h 313831"/>
              <a:gd name="connsiteX15" fmla="*/ 254349 w 338138"/>
              <a:gd name="connsiteY15" fmla="*/ 30428 h 313831"/>
              <a:gd name="connsiteX16" fmla="*/ 275361 w 338138"/>
              <a:gd name="connsiteY16" fmla="*/ 48787 h 313831"/>
              <a:gd name="connsiteX17" fmla="*/ 255662 w 338138"/>
              <a:gd name="connsiteY17" fmla="*/ 85507 h 313831"/>
              <a:gd name="connsiteX18" fmla="*/ 266168 w 338138"/>
              <a:gd name="connsiteY18" fmla="*/ 89441 h 313831"/>
              <a:gd name="connsiteX19" fmla="*/ 289806 w 338138"/>
              <a:gd name="connsiteY19" fmla="*/ 80261 h 313831"/>
              <a:gd name="connsiteX20" fmla="*/ 287180 w 338138"/>
              <a:gd name="connsiteY20" fmla="*/ 109113 h 313831"/>
              <a:gd name="connsiteX21" fmla="*/ 225458 w 338138"/>
              <a:gd name="connsiteY21" fmla="*/ 111735 h 313831"/>
              <a:gd name="connsiteX22" fmla="*/ 92823 w 338138"/>
              <a:gd name="connsiteY22" fmla="*/ 166815 h 313831"/>
              <a:gd name="connsiteX23" fmla="*/ 75751 w 338138"/>
              <a:gd name="connsiteY23" fmla="*/ 127472 h 313831"/>
              <a:gd name="connsiteX24" fmla="*/ 208386 w 338138"/>
              <a:gd name="connsiteY24" fmla="*/ 72393 h 313831"/>
              <a:gd name="connsiteX25" fmla="*/ 242530 w 338138"/>
              <a:gd name="connsiteY25" fmla="*/ 33050 h 313831"/>
              <a:gd name="connsiteX26" fmla="*/ 254349 w 338138"/>
              <a:gd name="connsiteY26" fmla="*/ 30428 h 313831"/>
              <a:gd name="connsiteX27" fmla="*/ 186871 w 338138"/>
              <a:gd name="connsiteY27" fmla="*/ 24906 h 313831"/>
              <a:gd name="connsiteX28" fmla="*/ 231775 w 338138"/>
              <a:gd name="connsiteY28" fmla="*/ 24906 h 313831"/>
              <a:gd name="connsiteX29" fmla="*/ 207282 w 338138"/>
              <a:gd name="connsiteY29" fmla="*/ 48190 h 313831"/>
              <a:gd name="connsiteX30" fmla="*/ 201839 w 338138"/>
              <a:gd name="connsiteY30" fmla="*/ 59831 h 313831"/>
              <a:gd name="connsiteX31" fmla="*/ 184150 w 338138"/>
              <a:gd name="connsiteY31" fmla="*/ 45603 h 313831"/>
              <a:gd name="connsiteX32" fmla="*/ 186871 w 338138"/>
              <a:gd name="connsiteY32" fmla="*/ 24906 h 313831"/>
              <a:gd name="connsiteX33" fmla="*/ 18492 w 338138"/>
              <a:gd name="connsiteY33" fmla="*/ 24906 h 313831"/>
              <a:gd name="connsiteX34" fmla="*/ 43588 w 338138"/>
              <a:gd name="connsiteY34" fmla="*/ 24906 h 313831"/>
              <a:gd name="connsiteX35" fmla="*/ 46230 w 338138"/>
              <a:gd name="connsiteY35" fmla="*/ 46015 h 313831"/>
              <a:gd name="connsiteX36" fmla="*/ 29059 w 338138"/>
              <a:gd name="connsiteY36" fmla="*/ 63166 h 313831"/>
              <a:gd name="connsiteX37" fmla="*/ 31700 w 338138"/>
              <a:gd name="connsiteY37" fmla="*/ 96148 h 313831"/>
              <a:gd name="connsiteX38" fmla="*/ 31700 w 338138"/>
              <a:gd name="connsiteY38" fmla="*/ 206969 h 313831"/>
              <a:gd name="connsiteX39" fmla="*/ 39626 w 338138"/>
              <a:gd name="connsiteY39" fmla="*/ 214884 h 313831"/>
              <a:gd name="connsiteX40" fmla="*/ 298512 w 338138"/>
              <a:gd name="connsiteY40" fmla="*/ 214884 h 313831"/>
              <a:gd name="connsiteX41" fmla="*/ 306438 w 338138"/>
              <a:gd name="connsiteY41" fmla="*/ 206969 h 313831"/>
              <a:gd name="connsiteX42" fmla="*/ 306438 w 338138"/>
              <a:gd name="connsiteY42" fmla="*/ 104064 h 313831"/>
              <a:gd name="connsiteX43" fmla="*/ 306438 w 338138"/>
              <a:gd name="connsiteY43" fmla="*/ 77678 h 313831"/>
              <a:gd name="connsiteX44" fmla="*/ 274737 w 338138"/>
              <a:gd name="connsiteY44" fmla="*/ 61846 h 313831"/>
              <a:gd name="connsiteX45" fmla="*/ 281341 w 338138"/>
              <a:gd name="connsiteY45" fmla="*/ 59208 h 313831"/>
              <a:gd name="connsiteX46" fmla="*/ 280021 w 338138"/>
              <a:gd name="connsiteY46" fmla="*/ 24906 h 313831"/>
              <a:gd name="connsiteX47" fmla="*/ 319646 w 338138"/>
              <a:gd name="connsiteY47" fmla="*/ 24906 h 313831"/>
              <a:gd name="connsiteX48" fmla="*/ 338138 w 338138"/>
              <a:gd name="connsiteY48" fmla="*/ 43376 h 313831"/>
              <a:gd name="connsiteX49" fmla="*/ 338138 w 338138"/>
              <a:gd name="connsiteY49" fmla="*/ 234674 h 313831"/>
              <a:gd name="connsiteX50" fmla="*/ 319646 w 338138"/>
              <a:gd name="connsiteY50" fmla="*/ 251825 h 313831"/>
              <a:gd name="connsiteX51" fmla="*/ 200769 w 338138"/>
              <a:gd name="connsiteY51" fmla="*/ 251825 h 313831"/>
              <a:gd name="connsiteX52" fmla="*/ 216620 w 338138"/>
              <a:gd name="connsiteY52" fmla="*/ 290084 h 313831"/>
              <a:gd name="connsiteX53" fmla="*/ 224545 w 338138"/>
              <a:gd name="connsiteY53" fmla="*/ 290084 h 313831"/>
              <a:gd name="connsiteX54" fmla="*/ 235112 w 338138"/>
              <a:gd name="connsiteY54" fmla="*/ 301958 h 313831"/>
              <a:gd name="connsiteX55" fmla="*/ 224545 w 338138"/>
              <a:gd name="connsiteY55" fmla="*/ 313831 h 313831"/>
              <a:gd name="connsiteX56" fmla="*/ 113593 w 338138"/>
              <a:gd name="connsiteY56" fmla="*/ 313831 h 313831"/>
              <a:gd name="connsiteX57" fmla="*/ 103026 w 338138"/>
              <a:gd name="connsiteY57" fmla="*/ 301958 h 313831"/>
              <a:gd name="connsiteX58" fmla="*/ 113593 w 338138"/>
              <a:gd name="connsiteY58" fmla="*/ 290084 h 313831"/>
              <a:gd name="connsiteX59" fmla="*/ 121518 w 338138"/>
              <a:gd name="connsiteY59" fmla="*/ 290084 h 313831"/>
              <a:gd name="connsiteX60" fmla="*/ 137369 w 338138"/>
              <a:gd name="connsiteY60" fmla="*/ 251825 h 313831"/>
              <a:gd name="connsiteX61" fmla="*/ 18492 w 338138"/>
              <a:gd name="connsiteY61" fmla="*/ 251825 h 313831"/>
              <a:gd name="connsiteX62" fmla="*/ 0 w 338138"/>
              <a:gd name="connsiteY62" fmla="*/ 234674 h 313831"/>
              <a:gd name="connsiteX63" fmla="*/ 0 w 338138"/>
              <a:gd name="connsiteY63" fmla="*/ 43376 h 313831"/>
              <a:gd name="connsiteX64" fmla="*/ 18492 w 338138"/>
              <a:gd name="connsiteY64" fmla="*/ 24906 h 313831"/>
              <a:gd name="connsiteX65" fmla="*/ 109666 w 338138"/>
              <a:gd name="connsiteY65" fmla="*/ 1 h 313831"/>
              <a:gd name="connsiteX66" fmla="*/ 126932 w 338138"/>
              <a:gd name="connsiteY66" fmla="*/ 267 h 313831"/>
              <a:gd name="connsiteX67" fmla="*/ 133580 w 338138"/>
              <a:gd name="connsiteY67" fmla="*/ 18637 h 313831"/>
              <a:gd name="connsiteX68" fmla="*/ 144218 w 338138"/>
              <a:gd name="connsiteY68" fmla="*/ 22573 h 313831"/>
              <a:gd name="connsiteX69" fmla="*/ 177460 w 338138"/>
              <a:gd name="connsiteY69" fmla="*/ 29134 h 313831"/>
              <a:gd name="connsiteX70" fmla="*/ 168152 w 338138"/>
              <a:gd name="connsiteY70" fmla="*/ 47504 h 313831"/>
              <a:gd name="connsiteX71" fmla="*/ 173471 w 338138"/>
              <a:gd name="connsiteY71" fmla="*/ 58001 h 313831"/>
              <a:gd name="connsiteX72" fmla="*/ 192087 w 338138"/>
              <a:gd name="connsiteY72" fmla="*/ 67186 h 313831"/>
              <a:gd name="connsiteX73" fmla="*/ 154855 w 338138"/>
              <a:gd name="connsiteY73" fmla="*/ 82931 h 313831"/>
              <a:gd name="connsiteX74" fmla="*/ 116294 w 338138"/>
              <a:gd name="connsiteY74" fmla="*/ 35695 h 313831"/>
              <a:gd name="connsiteX75" fmla="*/ 76403 w 338138"/>
              <a:gd name="connsiteY75" fmla="*/ 75059 h 313831"/>
              <a:gd name="connsiteX76" fmla="*/ 93689 w 338138"/>
              <a:gd name="connsiteY76" fmla="*/ 107862 h 313831"/>
              <a:gd name="connsiteX77" fmla="*/ 59117 w 338138"/>
              <a:gd name="connsiteY77" fmla="*/ 124919 h 313831"/>
              <a:gd name="connsiteX78" fmla="*/ 63106 w 338138"/>
              <a:gd name="connsiteY78" fmla="*/ 102613 h 313831"/>
              <a:gd name="connsiteX79" fmla="*/ 59117 w 338138"/>
              <a:gd name="connsiteY79" fmla="*/ 92116 h 313831"/>
              <a:gd name="connsiteX80" fmla="*/ 40501 w 338138"/>
              <a:gd name="connsiteY80" fmla="*/ 63249 h 313831"/>
              <a:gd name="connsiteX81" fmla="*/ 59117 w 338138"/>
              <a:gd name="connsiteY81" fmla="*/ 58001 h 313831"/>
              <a:gd name="connsiteX82" fmla="*/ 63106 w 338138"/>
              <a:gd name="connsiteY82" fmla="*/ 47504 h 313831"/>
              <a:gd name="connsiteX83" fmla="*/ 69755 w 338138"/>
              <a:gd name="connsiteY83" fmla="*/ 14700 h 313831"/>
              <a:gd name="connsiteX84" fmla="*/ 88370 w 338138"/>
              <a:gd name="connsiteY84" fmla="*/ 22573 h 313831"/>
              <a:gd name="connsiteX85" fmla="*/ 99008 w 338138"/>
              <a:gd name="connsiteY85" fmla="*/ 18637 h 313831"/>
              <a:gd name="connsiteX86" fmla="*/ 109666 w 338138"/>
              <a:gd name="connsiteY86" fmla="*/ 1 h 313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338138" h="313831">
                <a:moveTo>
                  <a:pt x="288132" y="223343"/>
                </a:moveTo>
                <a:cubicBezTo>
                  <a:pt x="283309" y="223343"/>
                  <a:pt x="279400" y="226897"/>
                  <a:pt x="279400" y="231281"/>
                </a:cubicBezTo>
                <a:cubicBezTo>
                  <a:pt x="279400" y="235665"/>
                  <a:pt x="283309" y="239219"/>
                  <a:pt x="288132" y="239219"/>
                </a:cubicBezTo>
                <a:cubicBezTo>
                  <a:pt x="292955" y="239219"/>
                  <a:pt x="296864" y="235665"/>
                  <a:pt x="296864" y="231281"/>
                </a:cubicBezTo>
                <a:cubicBezTo>
                  <a:pt x="296864" y="226897"/>
                  <a:pt x="292955" y="223343"/>
                  <a:pt x="288132" y="223343"/>
                </a:cubicBezTo>
                <a:close/>
                <a:moveTo>
                  <a:pt x="261938" y="223343"/>
                </a:moveTo>
                <a:cubicBezTo>
                  <a:pt x="257554" y="223343"/>
                  <a:pt x="254000" y="226897"/>
                  <a:pt x="254000" y="231281"/>
                </a:cubicBezTo>
                <a:cubicBezTo>
                  <a:pt x="254000" y="235665"/>
                  <a:pt x="257554" y="239219"/>
                  <a:pt x="261938" y="239219"/>
                </a:cubicBezTo>
                <a:cubicBezTo>
                  <a:pt x="266322" y="239219"/>
                  <a:pt x="269876" y="235665"/>
                  <a:pt x="269876" y="231281"/>
                </a:cubicBezTo>
                <a:cubicBezTo>
                  <a:pt x="269876" y="226897"/>
                  <a:pt x="266322" y="223343"/>
                  <a:pt x="261938" y="223343"/>
                </a:cubicBezTo>
                <a:close/>
                <a:moveTo>
                  <a:pt x="116535" y="45543"/>
                </a:moveTo>
                <a:cubicBezTo>
                  <a:pt x="137788" y="45543"/>
                  <a:pt x="152400" y="68137"/>
                  <a:pt x="141773" y="88073"/>
                </a:cubicBezTo>
                <a:cubicBezTo>
                  <a:pt x="141773" y="88073"/>
                  <a:pt x="141773" y="88073"/>
                  <a:pt x="108565" y="102693"/>
                </a:cubicBezTo>
                <a:cubicBezTo>
                  <a:pt x="96610" y="98706"/>
                  <a:pt x="87312" y="88073"/>
                  <a:pt x="87312" y="74783"/>
                </a:cubicBezTo>
                <a:cubicBezTo>
                  <a:pt x="87312" y="58834"/>
                  <a:pt x="100595" y="45543"/>
                  <a:pt x="116535" y="45543"/>
                </a:cubicBezTo>
                <a:close/>
                <a:moveTo>
                  <a:pt x="254349" y="30428"/>
                </a:moveTo>
                <a:cubicBezTo>
                  <a:pt x="271421" y="26493"/>
                  <a:pt x="284553" y="44853"/>
                  <a:pt x="275361" y="48787"/>
                </a:cubicBezTo>
                <a:cubicBezTo>
                  <a:pt x="242530" y="63213"/>
                  <a:pt x="243843" y="57967"/>
                  <a:pt x="255662" y="85507"/>
                </a:cubicBezTo>
                <a:cubicBezTo>
                  <a:pt x="256976" y="89441"/>
                  <a:pt x="262228" y="92064"/>
                  <a:pt x="266168" y="89441"/>
                </a:cubicBezTo>
                <a:cubicBezTo>
                  <a:pt x="266168" y="89441"/>
                  <a:pt x="266168" y="89441"/>
                  <a:pt x="289806" y="80261"/>
                </a:cubicBezTo>
                <a:cubicBezTo>
                  <a:pt x="297685" y="76327"/>
                  <a:pt x="301625" y="99933"/>
                  <a:pt x="287180" y="109113"/>
                </a:cubicBezTo>
                <a:cubicBezTo>
                  <a:pt x="260915" y="124850"/>
                  <a:pt x="259602" y="123538"/>
                  <a:pt x="225458" y="111735"/>
                </a:cubicBezTo>
                <a:cubicBezTo>
                  <a:pt x="225458" y="111735"/>
                  <a:pt x="225458" y="111735"/>
                  <a:pt x="92823" y="166815"/>
                </a:cubicBezTo>
                <a:cubicBezTo>
                  <a:pt x="66559" y="177306"/>
                  <a:pt x="50800" y="137964"/>
                  <a:pt x="75751" y="127472"/>
                </a:cubicBezTo>
                <a:cubicBezTo>
                  <a:pt x="75751" y="127472"/>
                  <a:pt x="75751" y="127472"/>
                  <a:pt x="208386" y="72393"/>
                </a:cubicBezTo>
                <a:cubicBezTo>
                  <a:pt x="217579" y="54033"/>
                  <a:pt x="222832" y="38296"/>
                  <a:pt x="242530" y="33050"/>
                </a:cubicBezTo>
                <a:cubicBezTo>
                  <a:pt x="242530" y="33050"/>
                  <a:pt x="242530" y="33050"/>
                  <a:pt x="254349" y="30428"/>
                </a:cubicBezTo>
                <a:close/>
                <a:moveTo>
                  <a:pt x="186871" y="24906"/>
                </a:moveTo>
                <a:cubicBezTo>
                  <a:pt x="186871" y="24906"/>
                  <a:pt x="186871" y="24906"/>
                  <a:pt x="231775" y="24906"/>
                </a:cubicBezTo>
                <a:cubicBezTo>
                  <a:pt x="220889" y="30080"/>
                  <a:pt x="212725" y="37841"/>
                  <a:pt x="207282" y="48190"/>
                </a:cubicBezTo>
                <a:cubicBezTo>
                  <a:pt x="207282" y="48190"/>
                  <a:pt x="207282" y="48190"/>
                  <a:pt x="201839" y="59831"/>
                </a:cubicBezTo>
                <a:cubicBezTo>
                  <a:pt x="200479" y="52070"/>
                  <a:pt x="193675" y="45603"/>
                  <a:pt x="184150" y="45603"/>
                </a:cubicBezTo>
                <a:cubicBezTo>
                  <a:pt x="190954" y="39135"/>
                  <a:pt x="190954" y="31374"/>
                  <a:pt x="186871" y="24906"/>
                </a:cubicBezTo>
                <a:close/>
                <a:moveTo>
                  <a:pt x="18492" y="24906"/>
                </a:moveTo>
                <a:cubicBezTo>
                  <a:pt x="18492" y="24906"/>
                  <a:pt x="18492" y="24906"/>
                  <a:pt x="43588" y="24906"/>
                </a:cubicBezTo>
                <a:cubicBezTo>
                  <a:pt x="39626" y="32822"/>
                  <a:pt x="40946" y="40738"/>
                  <a:pt x="46230" y="46015"/>
                </a:cubicBezTo>
                <a:cubicBezTo>
                  <a:pt x="36984" y="46015"/>
                  <a:pt x="29059" y="53931"/>
                  <a:pt x="29059" y="63166"/>
                </a:cubicBezTo>
                <a:cubicBezTo>
                  <a:pt x="29059" y="82955"/>
                  <a:pt x="27738" y="89552"/>
                  <a:pt x="31700" y="96148"/>
                </a:cubicBezTo>
                <a:cubicBezTo>
                  <a:pt x="31700" y="96148"/>
                  <a:pt x="31700" y="96148"/>
                  <a:pt x="31700" y="206969"/>
                </a:cubicBezTo>
                <a:cubicBezTo>
                  <a:pt x="31700" y="210926"/>
                  <a:pt x="35663" y="214884"/>
                  <a:pt x="39626" y="214884"/>
                </a:cubicBezTo>
                <a:cubicBezTo>
                  <a:pt x="39626" y="214884"/>
                  <a:pt x="39626" y="214884"/>
                  <a:pt x="298512" y="214884"/>
                </a:cubicBezTo>
                <a:cubicBezTo>
                  <a:pt x="302475" y="214884"/>
                  <a:pt x="306438" y="210926"/>
                  <a:pt x="306438" y="206969"/>
                </a:cubicBezTo>
                <a:cubicBezTo>
                  <a:pt x="306438" y="206969"/>
                  <a:pt x="306438" y="206969"/>
                  <a:pt x="306438" y="104064"/>
                </a:cubicBezTo>
                <a:cubicBezTo>
                  <a:pt x="309079" y="96148"/>
                  <a:pt x="310400" y="86913"/>
                  <a:pt x="306438" y="77678"/>
                </a:cubicBezTo>
                <a:cubicBezTo>
                  <a:pt x="306438" y="59208"/>
                  <a:pt x="306438" y="61846"/>
                  <a:pt x="274737" y="61846"/>
                </a:cubicBezTo>
                <a:cubicBezTo>
                  <a:pt x="274737" y="61846"/>
                  <a:pt x="274737" y="61846"/>
                  <a:pt x="281341" y="59208"/>
                </a:cubicBezTo>
                <a:cubicBezTo>
                  <a:pt x="293229" y="53931"/>
                  <a:pt x="294550" y="38099"/>
                  <a:pt x="280021" y="24906"/>
                </a:cubicBezTo>
                <a:cubicBezTo>
                  <a:pt x="280021" y="24906"/>
                  <a:pt x="280021" y="24906"/>
                  <a:pt x="319646" y="24906"/>
                </a:cubicBezTo>
                <a:cubicBezTo>
                  <a:pt x="330213" y="24906"/>
                  <a:pt x="338138" y="34141"/>
                  <a:pt x="338138" y="43376"/>
                </a:cubicBezTo>
                <a:cubicBezTo>
                  <a:pt x="338138" y="43376"/>
                  <a:pt x="338138" y="43376"/>
                  <a:pt x="338138" y="234674"/>
                </a:cubicBezTo>
                <a:cubicBezTo>
                  <a:pt x="338138" y="243909"/>
                  <a:pt x="330213" y="251825"/>
                  <a:pt x="319646" y="251825"/>
                </a:cubicBezTo>
                <a:cubicBezTo>
                  <a:pt x="319646" y="251825"/>
                  <a:pt x="319646" y="251825"/>
                  <a:pt x="200769" y="251825"/>
                </a:cubicBezTo>
                <a:cubicBezTo>
                  <a:pt x="200769" y="251825"/>
                  <a:pt x="200769" y="251825"/>
                  <a:pt x="216620" y="290084"/>
                </a:cubicBezTo>
                <a:cubicBezTo>
                  <a:pt x="216620" y="290084"/>
                  <a:pt x="216620" y="290084"/>
                  <a:pt x="224545" y="290084"/>
                </a:cubicBezTo>
                <a:cubicBezTo>
                  <a:pt x="229828" y="290084"/>
                  <a:pt x="235112" y="295361"/>
                  <a:pt x="235112" y="301958"/>
                </a:cubicBezTo>
                <a:cubicBezTo>
                  <a:pt x="235112" y="308554"/>
                  <a:pt x="229828" y="313831"/>
                  <a:pt x="224545" y="313831"/>
                </a:cubicBezTo>
                <a:cubicBezTo>
                  <a:pt x="224545" y="313831"/>
                  <a:pt x="224545" y="313831"/>
                  <a:pt x="113593" y="313831"/>
                </a:cubicBezTo>
                <a:cubicBezTo>
                  <a:pt x="108310" y="313831"/>
                  <a:pt x="103026" y="308554"/>
                  <a:pt x="103026" y="301958"/>
                </a:cubicBezTo>
                <a:cubicBezTo>
                  <a:pt x="103026" y="295361"/>
                  <a:pt x="108310" y="290084"/>
                  <a:pt x="113593" y="290084"/>
                </a:cubicBezTo>
                <a:cubicBezTo>
                  <a:pt x="113593" y="290084"/>
                  <a:pt x="113593" y="290084"/>
                  <a:pt x="121518" y="290084"/>
                </a:cubicBezTo>
                <a:cubicBezTo>
                  <a:pt x="121518" y="290084"/>
                  <a:pt x="121518" y="290084"/>
                  <a:pt x="137369" y="251825"/>
                </a:cubicBezTo>
                <a:cubicBezTo>
                  <a:pt x="137369" y="251825"/>
                  <a:pt x="137369" y="251825"/>
                  <a:pt x="18492" y="251825"/>
                </a:cubicBezTo>
                <a:cubicBezTo>
                  <a:pt x="7925" y="251825"/>
                  <a:pt x="0" y="243909"/>
                  <a:pt x="0" y="234674"/>
                </a:cubicBezTo>
                <a:cubicBezTo>
                  <a:pt x="0" y="234674"/>
                  <a:pt x="0" y="234674"/>
                  <a:pt x="0" y="43376"/>
                </a:cubicBezTo>
                <a:cubicBezTo>
                  <a:pt x="0" y="34141"/>
                  <a:pt x="7925" y="24906"/>
                  <a:pt x="18492" y="24906"/>
                </a:cubicBezTo>
                <a:close/>
                <a:moveTo>
                  <a:pt x="109666" y="1"/>
                </a:moveTo>
                <a:cubicBezTo>
                  <a:pt x="113718" y="21"/>
                  <a:pt x="119286" y="267"/>
                  <a:pt x="126932" y="267"/>
                </a:cubicBezTo>
                <a:cubicBezTo>
                  <a:pt x="134910" y="267"/>
                  <a:pt x="133580" y="10764"/>
                  <a:pt x="133580" y="18637"/>
                </a:cubicBezTo>
                <a:cubicBezTo>
                  <a:pt x="137569" y="19949"/>
                  <a:pt x="140229" y="21261"/>
                  <a:pt x="144218" y="22573"/>
                </a:cubicBezTo>
                <a:cubicBezTo>
                  <a:pt x="158845" y="6828"/>
                  <a:pt x="154855" y="8140"/>
                  <a:pt x="177460" y="29134"/>
                </a:cubicBezTo>
                <a:cubicBezTo>
                  <a:pt x="182779" y="35695"/>
                  <a:pt x="174801" y="40943"/>
                  <a:pt x="168152" y="47504"/>
                </a:cubicBezTo>
                <a:cubicBezTo>
                  <a:pt x="170812" y="50128"/>
                  <a:pt x="172142" y="54065"/>
                  <a:pt x="173471" y="58001"/>
                </a:cubicBezTo>
                <a:cubicBezTo>
                  <a:pt x="188098" y="58001"/>
                  <a:pt x="192087" y="55377"/>
                  <a:pt x="192087" y="67186"/>
                </a:cubicBezTo>
                <a:cubicBezTo>
                  <a:pt x="192087" y="67186"/>
                  <a:pt x="192087" y="67186"/>
                  <a:pt x="154855" y="82931"/>
                </a:cubicBezTo>
                <a:cubicBezTo>
                  <a:pt x="160174" y="58001"/>
                  <a:pt x="140229" y="35695"/>
                  <a:pt x="116294" y="35695"/>
                </a:cubicBezTo>
                <a:cubicBezTo>
                  <a:pt x="93689" y="35695"/>
                  <a:pt x="76403" y="52753"/>
                  <a:pt x="76403" y="75059"/>
                </a:cubicBezTo>
                <a:cubicBezTo>
                  <a:pt x="76403" y="88180"/>
                  <a:pt x="83052" y="101301"/>
                  <a:pt x="93689" y="107862"/>
                </a:cubicBezTo>
                <a:cubicBezTo>
                  <a:pt x="73744" y="117047"/>
                  <a:pt x="67095" y="118359"/>
                  <a:pt x="59117" y="124919"/>
                </a:cubicBezTo>
                <a:cubicBezTo>
                  <a:pt x="48479" y="114422"/>
                  <a:pt x="49809" y="115734"/>
                  <a:pt x="63106" y="102613"/>
                </a:cubicBezTo>
                <a:cubicBezTo>
                  <a:pt x="61776" y="98677"/>
                  <a:pt x="60447" y="96053"/>
                  <a:pt x="59117" y="92116"/>
                </a:cubicBezTo>
                <a:cubicBezTo>
                  <a:pt x="36512" y="92116"/>
                  <a:pt x="40501" y="94740"/>
                  <a:pt x="40501" y="63249"/>
                </a:cubicBezTo>
                <a:cubicBezTo>
                  <a:pt x="40501" y="55377"/>
                  <a:pt x="51139" y="58001"/>
                  <a:pt x="59117" y="58001"/>
                </a:cubicBezTo>
                <a:cubicBezTo>
                  <a:pt x="60447" y="54065"/>
                  <a:pt x="61776" y="50128"/>
                  <a:pt x="63106" y="47504"/>
                </a:cubicBezTo>
                <a:cubicBezTo>
                  <a:pt x="47150" y="31759"/>
                  <a:pt x="48479" y="35695"/>
                  <a:pt x="69755" y="14700"/>
                </a:cubicBezTo>
                <a:cubicBezTo>
                  <a:pt x="76403" y="8140"/>
                  <a:pt x="81722" y="17325"/>
                  <a:pt x="88370" y="22573"/>
                </a:cubicBezTo>
                <a:cubicBezTo>
                  <a:pt x="91030" y="21261"/>
                  <a:pt x="95019" y="19949"/>
                  <a:pt x="99008" y="18637"/>
                </a:cubicBezTo>
                <a:cubicBezTo>
                  <a:pt x="99008" y="1907"/>
                  <a:pt x="97512" y="-61"/>
                  <a:pt x="109666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9" name="TextBox 11">
            <a:extLst>
              <a:ext uri="{FF2B5EF4-FFF2-40B4-BE49-F238E27FC236}">
                <a16:creationId xmlns:a16="http://schemas.microsoft.com/office/drawing/2014/main" id="{0E632907-DB1B-B9B3-E877-CF15A5CE1175}"/>
              </a:ext>
            </a:extLst>
          </p:cNvPr>
          <p:cNvSpPr txBox="1"/>
          <p:nvPr/>
        </p:nvSpPr>
        <p:spPr>
          <a:xfrm>
            <a:off x="5117144" y="2285638"/>
            <a:ext cx="2822057" cy="969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The user can demonstrate on a projector or computer, or print the presentation</a:t>
            </a:r>
          </a:p>
        </p:txBody>
      </p:sp>
      <p:sp>
        <p:nvSpPr>
          <p:cNvPr id="20" name="TextBox 11">
            <a:extLst>
              <a:ext uri="{FF2B5EF4-FFF2-40B4-BE49-F238E27FC236}">
                <a16:creationId xmlns:a16="http://schemas.microsoft.com/office/drawing/2014/main" id="{C2F02348-378E-4300-D527-AF2B237711B0}"/>
              </a:ext>
            </a:extLst>
          </p:cNvPr>
          <p:cNvSpPr txBox="1"/>
          <p:nvPr/>
        </p:nvSpPr>
        <p:spPr>
          <a:xfrm>
            <a:off x="5117144" y="3468552"/>
            <a:ext cx="2822057" cy="969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The user can demonstrate on a projector or computer, or print the presentation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3977591F-C77D-CC05-C828-0551DD07E3AB}"/>
              </a:ext>
            </a:extLst>
          </p:cNvPr>
          <p:cNvSpPr>
            <a:spLocks noGrp="1" noChangeArrowheads="1"/>
          </p:cNvSpPr>
          <p:nvPr/>
        </p:nvSpPr>
        <p:spPr>
          <a:xfrm>
            <a:off x="531472" y="1123474"/>
            <a:ext cx="9587888" cy="535781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sz="3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sz="28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sz="24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sz="20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sz="20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lvl="5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eaLnBrk="1" hangingPunct="1">
              <a:buNone/>
            </a:pPr>
            <a:r>
              <a:rPr lang="en-US" altLang="zh-CN" sz="2800" spc="0" dirty="0">
                <a:solidFill>
                  <a:srgbClr val="000000"/>
                </a:solidFill>
                <a:latin typeface="+mn-ea"/>
              </a:rPr>
              <a:t>1</a:t>
            </a:r>
            <a:r>
              <a:rPr lang="en-US" altLang="en-US" sz="2800" spc="0" dirty="0">
                <a:solidFill>
                  <a:srgbClr val="000000"/>
                </a:solidFill>
                <a:latin typeface="+mn-ea"/>
              </a:rPr>
              <a:t>、改正错题，整理笔记；</a:t>
            </a:r>
            <a:endParaRPr lang="en-US" altLang="zh-CN" sz="2800" dirty="0">
              <a:solidFill>
                <a:srgbClr val="000000"/>
              </a:solidFill>
              <a:latin typeface="+mn-ea"/>
            </a:endParaRPr>
          </a:p>
          <a:p>
            <a:pPr marL="342900" marR="0" lvl="0" indent="-342900" eaLnBrk="1" hangingPunct="1">
              <a:buNone/>
            </a:pPr>
            <a:r>
              <a:rPr lang="en-US" altLang="zh-CN" sz="2800" spc="0" dirty="0">
                <a:solidFill>
                  <a:srgbClr val="000000"/>
                </a:solidFill>
                <a:latin typeface="+mn-ea"/>
              </a:rPr>
              <a:t>2</a:t>
            </a:r>
            <a:r>
              <a:rPr lang="en-US" altLang="en-US" sz="2800" spc="0" dirty="0">
                <a:solidFill>
                  <a:srgbClr val="000000"/>
                </a:solidFill>
                <a:latin typeface="+mn-ea"/>
              </a:rPr>
              <a:t>、整改试题注意的问题：</a:t>
            </a:r>
            <a:endParaRPr lang="en-US" altLang="en-US" sz="2800" dirty="0">
              <a:solidFill>
                <a:srgbClr val="000000"/>
              </a:solidFill>
              <a:latin typeface="+mn-ea"/>
            </a:endParaRPr>
          </a:p>
          <a:p>
            <a:pPr marL="342900" marR="0" lvl="0" indent="304800"/>
            <a:r>
              <a:rPr lang="en-US" altLang="en-US" sz="2800" spc="0" dirty="0">
                <a:solidFill>
                  <a:srgbClr val="000000"/>
                </a:solidFill>
                <a:latin typeface="+mn-ea"/>
              </a:rPr>
              <a:t>①</a:t>
            </a:r>
            <a:r>
              <a:rPr lang="en-US" altLang="en-US" sz="2800" spc="0" dirty="0" err="1">
                <a:solidFill>
                  <a:srgbClr val="000000"/>
                </a:solidFill>
                <a:latin typeface="+mn-ea"/>
              </a:rPr>
              <a:t>本题考查了哪些知识点</a:t>
            </a:r>
            <a:r>
              <a:rPr lang="en-US" altLang="en-US" sz="2800" spc="0" dirty="0">
                <a:solidFill>
                  <a:srgbClr val="000000"/>
                </a:solidFill>
                <a:latin typeface="+mn-ea"/>
              </a:rPr>
              <a:t>？</a:t>
            </a:r>
            <a:endParaRPr lang="en-US" altLang="en-US" sz="2800" dirty="0">
              <a:solidFill>
                <a:srgbClr val="000000"/>
              </a:solidFill>
              <a:latin typeface="+mn-ea"/>
            </a:endParaRPr>
          </a:p>
          <a:p>
            <a:pPr marL="342900" marR="0" lvl="0" indent="304800"/>
            <a:r>
              <a:rPr lang="en-US" altLang="en-US" sz="2800" spc="0" dirty="0">
                <a:solidFill>
                  <a:srgbClr val="000000"/>
                </a:solidFill>
                <a:latin typeface="+mn-ea"/>
              </a:rPr>
              <a:t>②</a:t>
            </a:r>
            <a:r>
              <a:rPr lang="en-US" altLang="en-US" sz="2800" spc="0" dirty="0" err="1">
                <a:solidFill>
                  <a:srgbClr val="000000"/>
                </a:solidFill>
                <a:latin typeface="+mn-ea"/>
              </a:rPr>
              <a:t>怎样审题？怎样打开解题思路</a:t>
            </a:r>
            <a:r>
              <a:rPr lang="en-US" altLang="en-US" sz="2800" spc="0" dirty="0">
                <a:solidFill>
                  <a:srgbClr val="000000"/>
                </a:solidFill>
                <a:latin typeface="+mn-ea"/>
              </a:rPr>
              <a:t>？</a:t>
            </a:r>
            <a:endParaRPr lang="en-US" altLang="en-US" sz="2800" dirty="0">
              <a:solidFill>
                <a:srgbClr val="000000"/>
              </a:solidFill>
              <a:latin typeface="+mn-ea"/>
            </a:endParaRPr>
          </a:p>
          <a:p>
            <a:pPr marL="342900" marR="0" lvl="0" indent="304800"/>
            <a:r>
              <a:rPr lang="en-US" altLang="en-US" sz="2800" spc="0" dirty="0">
                <a:solidFill>
                  <a:srgbClr val="000000"/>
                </a:solidFill>
                <a:latin typeface="+mn-ea"/>
              </a:rPr>
              <a:t>③</a:t>
            </a:r>
            <a:r>
              <a:rPr lang="en-US" altLang="en-US" sz="2800" spc="0" dirty="0" err="1">
                <a:solidFill>
                  <a:srgbClr val="000000"/>
                </a:solidFill>
                <a:latin typeface="+mn-ea"/>
              </a:rPr>
              <a:t>本题主要运用了哪些方法和技巧？关键步骤在哪里</a:t>
            </a:r>
            <a:r>
              <a:rPr lang="en-US" altLang="en-US" sz="2800" spc="0" dirty="0">
                <a:solidFill>
                  <a:srgbClr val="000000"/>
                </a:solidFill>
                <a:latin typeface="+mn-ea"/>
              </a:rPr>
              <a:t>？</a:t>
            </a:r>
            <a:endParaRPr lang="en-US" altLang="en-US" sz="2800" dirty="0">
              <a:solidFill>
                <a:srgbClr val="000000"/>
              </a:solidFill>
              <a:latin typeface="+mn-ea"/>
            </a:endParaRPr>
          </a:p>
          <a:p>
            <a:pPr marL="342900" marR="0" lvl="0" indent="304800"/>
            <a:r>
              <a:rPr lang="en-US" altLang="en-US" sz="2800" spc="0" dirty="0">
                <a:solidFill>
                  <a:srgbClr val="000000"/>
                </a:solidFill>
                <a:latin typeface="+mn-ea"/>
              </a:rPr>
              <a:t>④</a:t>
            </a:r>
            <a:r>
              <a:rPr lang="en-US" altLang="en-US" sz="2800" spc="0" dirty="0" err="1">
                <a:solidFill>
                  <a:srgbClr val="000000"/>
                </a:solidFill>
                <a:latin typeface="+mn-ea"/>
              </a:rPr>
              <a:t>答题中有哪些典型错误？哪些属于知识上、逻辑上、心理上还是策略上的原因</a:t>
            </a:r>
            <a:r>
              <a:rPr lang="en-US" altLang="en-US" sz="2800" spc="0" dirty="0">
                <a:solidFill>
                  <a:srgbClr val="000000"/>
                </a:solidFill>
                <a:latin typeface="+mn-ea"/>
              </a:rPr>
              <a:t>？</a:t>
            </a:r>
            <a:endParaRPr lang="en-US" altLang="en-US" sz="2800" dirty="0">
              <a:solidFill>
                <a:srgbClr val="000000"/>
              </a:solidFill>
              <a:latin typeface="+mn-ea"/>
            </a:endParaRPr>
          </a:p>
          <a:p>
            <a:pPr marL="342900" marR="0" lvl="0" indent="-342900" eaLnBrk="1" hangingPunct="1"/>
            <a:endParaRPr lang="en-US" altLang="en-US" sz="4800" dirty="0">
              <a:solidFill>
                <a:srgbClr val="000000"/>
              </a:solidFill>
            </a:endParaRPr>
          </a:p>
          <a:p>
            <a:pPr marL="342900" marR="0" lvl="0" indent="-342900" eaLnBrk="1" hangingPunct="1">
              <a:buNone/>
            </a:pPr>
            <a:endParaRPr lang="en-US" altLang="en-US" sz="4800" dirty="0">
              <a:solidFill>
                <a:srgbClr val="000000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4B47B34-BFAF-4959-909D-487BC7C660A1}"/>
              </a:ext>
            </a:extLst>
          </p:cNvPr>
          <p:cNvSpPr txBox="1"/>
          <p:nvPr/>
        </p:nvSpPr>
        <p:spPr>
          <a:xfrm>
            <a:off x="440690" y="236855"/>
            <a:ext cx="449707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SzTx/>
              <a:buFontTx/>
            </a:pPr>
            <a:r>
              <a:rPr lang="zh-CN" altLang="en-US" sz="4000" b="1" dirty="0">
                <a:solidFill>
                  <a:srgbClr val="056F11"/>
                </a:solidFill>
                <a:latin typeface="微软雅黑" panose="020B0503020204020204" charset="-122"/>
                <a:ea typeface="微软雅黑" panose="020B0503020204020204" charset="-122"/>
              </a:rPr>
              <a:t>四、作业</a:t>
            </a:r>
          </a:p>
        </p:txBody>
      </p:sp>
    </p:spTree>
    <p:extLst>
      <p:ext uri="{BB962C8B-B14F-4D97-AF65-F5344CB8AC3E}">
        <p14:creationId xmlns:p14="http://schemas.microsoft.com/office/powerpoint/2010/main" val="2105825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E7F9EAF1-583D-46DA-9DEC-F7868FE3727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18CA8"/>
          </a:solidFill>
          <a:ln>
            <a:solidFill>
              <a:srgbClr val="018C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AE1BFAA3-914D-E673-9DFE-41DF2C17F95C}"/>
              </a:ext>
            </a:extLst>
          </p:cNvPr>
          <p:cNvSpPr/>
          <p:nvPr/>
        </p:nvSpPr>
        <p:spPr>
          <a:xfrm>
            <a:off x="0" y="1300294"/>
            <a:ext cx="12192000" cy="349658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形 8">
            <a:extLst>
              <a:ext uri="{FF2B5EF4-FFF2-40B4-BE49-F238E27FC236}">
                <a16:creationId xmlns:a16="http://schemas.microsoft.com/office/drawing/2014/main" id="{44FD6724-D606-90DD-97FA-087D3906E4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4459" y="381046"/>
            <a:ext cx="2419350" cy="457200"/>
          </a:xfrm>
          <a:prstGeom prst="rect">
            <a:avLst/>
          </a:prstGeom>
        </p:spPr>
      </p:pic>
      <p:pic>
        <p:nvPicPr>
          <p:cNvPr id="24" name="图形 23">
            <a:extLst>
              <a:ext uri="{FF2B5EF4-FFF2-40B4-BE49-F238E27FC236}">
                <a16:creationId xmlns:a16="http://schemas.microsoft.com/office/drawing/2014/main" id="{4350B713-53F6-6F85-B0CE-F97275B7CA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23803" y="5889772"/>
            <a:ext cx="544584" cy="544584"/>
          </a:xfrm>
          <a:prstGeom prst="rect">
            <a:avLst/>
          </a:prstGeom>
        </p:spPr>
      </p:pic>
      <p:pic>
        <p:nvPicPr>
          <p:cNvPr id="23" name="图形 22">
            <a:extLst>
              <a:ext uri="{FF2B5EF4-FFF2-40B4-BE49-F238E27FC236}">
                <a16:creationId xmlns:a16="http://schemas.microsoft.com/office/drawing/2014/main" id="{12A7FA17-CF6A-E9C6-8E7B-3909941F82B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5852" r="16973" b="33261"/>
          <a:stretch/>
        </p:blipFill>
        <p:spPr>
          <a:xfrm>
            <a:off x="10070438" y="-1"/>
            <a:ext cx="2121562" cy="1300295"/>
          </a:xfrm>
          <a:prstGeom prst="rect">
            <a:avLst/>
          </a:prstGeom>
        </p:spPr>
      </p:pic>
      <p:sp>
        <p:nvSpPr>
          <p:cNvPr id="26" name="TextBox 6">
            <a:extLst>
              <a:ext uri="{FF2B5EF4-FFF2-40B4-BE49-F238E27FC236}">
                <a16:creationId xmlns:a16="http://schemas.microsoft.com/office/drawing/2014/main" id="{0B352B08-A07F-1996-BC43-4696C8B3C3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4459" y="2059308"/>
            <a:ext cx="5052966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fontAlgn="base"/>
            <a:r>
              <a:rPr lang="zh-CN" altLang="en-US" sz="4500" b="1" dirty="0">
                <a:solidFill>
                  <a:srgbClr val="018CA8"/>
                </a:solidFill>
                <a:latin typeface="Microsoft YaHei" charset="-122"/>
                <a:ea typeface="Microsoft YaHei" charset="-122"/>
                <a:cs typeface="Microsoft YaHei" charset="-122"/>
              </a:rPr>
              <a:t>谢 谢</a:t>
            </a:r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15C401D0-F9DD-3EC9-130B-1173B320998D}"/>
              </a:ext>
            </a:extLst>
          </p:cNvPr>
          <p:cNvCxnSpPr>
            <a:cxnSpLocks/>
          </p:cNvCxnSpPr>
          <p:nvPr/>
        </p:nvCxnSpPr>
        <p:spPr>
          <a:xfrm>
            <a:off x="1305884" y="3400184"/>
            <a:ext cx="1355123" cy="0"/>
          </a:xfrm>
          <a:prstGeom prst="line">
            <a:avLst/>
          </a:prstGeom>
          <a:ln w="19050">
            <a:solidFill>
              <a:srgbClr val="018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6">
            <a:extLst>
              <a:ext uri="{FF2B5EF4-FFF2-40B4-BE49-F238E27FC236}">
                <a16:creationId xmlns:a16="http://schemas.microsoft.com/office/drawing/2014/main" id="{EAC1A4FB-6F66-DFCA-219C-812DBDBDD4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4732" y="2844138"/>
            <a:ext cx="14762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fontAlgn="base"/>
            <a:r>
              <a:rPr lang="en-US" altLang="zh-CN" sz="2000" dirty="0">
                <a:solidFill>
                  <a:srgbClr val="018CA8"/>
                </a:solidFill>
                <a:latin typeface="Microsoft YaHei" charset="-122"/>
                <a:ea typeface="Microsoft YaHei" charset="-122"/>
                <a:cs typeface="Microsoft YaHei" charset="-122"/>
              </a:rPr>
              <a:t>Thanks</a:t>
            </a:r>
            <a:endParaRPr lang="zh-CN" altLang="en-US" sz="2000" dirty="0">
              <a:solidFill>
                <a:srgbClr val="018CA8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pic>
        <p:nvPicPr>
          <p:cNvPr id="11" name="图形 10">
            <a:extLst>
              <a:ext uri="{FF2B5EF4-FFF2-40B4-BE49-F238E27FC236}">
                <a16:creationId xmlns:a16="http://schemas.microsoft.com/office/drawing/2014/main" id="{BFF9F6F3-EA62-D67C-7321-E839D1BC66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215155" y="3864510"/>
            <a:ext cx="6897790" cy="112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7074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00a33b16-ac81-4de0-84b9-fe78560352f4}"/>
  <p:tag name="TABLE_ENDDRAG_ORIGIN_RECT" val="842*218"/>
  <p:tag name="TABLE_ENDDRAG_RECT" val="61*177*842*21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bd5d8152-3f71-4fdd-84a3-8aa1f593c3e8}"/>
  <p:tag name="TABLE_ENDDRAG_ORIGIN_RECT" val="873*157"/>
  <p:tag name="TABLE_ENDDRAG_RECT" val="38*339*873*1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972c06c8-a8ad-47f0-b3e9-84703d835cec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1a99f58e-5bf6-4956-9ff0-902bd6daffca}"/>
  <p:tag name="TABLE_ENDDRAG_ORIGIN_RECT" val="735*136"/>
  <p:tag name="TABLE_ENDDRAG_RECT" val="59*256*735*13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a1ae8f4b-1648-484b-aee1-820e65d2a5ec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0267f19-cd1d-424c-948a-cfafc1018dda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0267f19-cd1d-424c-948a-cfafc1018dda}"/>
</p:tagLst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2223</TotalTime>
  <Words>734</Words>
  <Application>Microsoft Office PowerPoint</Application>
  <PresentationFormat>宽屏</PresentationFormat>
  <Paragraphs>189</Paragraphs>
  <Slides>17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0" baseType="lpstr">
      <vt:lpstr>等线</vt:lpstr>
      <vt:lpstr>黑体</vt:lpstr>
      <vt:lpstr>楷体</vt:lpstr>
      <vt:lpstr>宋体</vt:lpstr>
      <vt:lpstr>微软雅黑</vt:lpstr>
      <vt:lpstr>微软雅黑</vt:lpstr>
      <vt:lpstr>Arial</vt:lpstr>
      <vt:lpstr>Calibri</vt:lpstr>
      <vt:lpstr>Calibri Light</vt:lpstr>
      <vt:lpstr>Century Gothic</vt:lpstr>
      <vt:lpstr>Times New Roman</vt:lpstr>
      <vt:lpstr>Office Theme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Windows User</cp:lastModifiedBy>
  <cp:revision>262</cp:revision>
  <dcterms:created xsi:type="dcterms:W3CDTF">2017-08-18T03:02:00Z</dcterms:created>
  <dcterms:modified xsi:type="dcterms:W3CDTF">2022-10-18T02:36:22Z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